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91" r:id="rId8"/>
    <p:sldId id="264" r:id="rId9"/>
    <p:sldId id="293" r:id="rId10"/>
    <p:sldId id="289" r:id="rId11"/>
    <p:sldId id="288" r:id="rId12"/>
    <p:sldId id="292" r:id="rId13"/>
    <p:sldId id="294" r:id="rId14"/>
    <p:sldId id="295" r:id="rId15"/>
    <p:sldId id="265" r:id="rId16"/>
    <p:sldId id="296" r:id="rId17"/>
    <p:sldId id="299" r:id="rId18"/>
    <p:sldId id="266" r:id="rId19"/>
    <p:sldId id="258" r:id="rId20"/>
  </p:sldIdLst>
  <p:sldSz cx="9144000" cy="5143500" type="screen16x9"/>
  <p:notesSz cx="51435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학교안심 바른돋움 B" panose="020B0803000000000000" pitchFamily="50" charset="-127"/>
      <p:bold r:id="rId28"/>
    </p:embeddedFont>
    <p:embeddedFont>
      <p:font typeface="Arial Black" panose="020B0A04020102020204" pitchFamily="34" charset="0"/>
      <p:bold r:id="rId29"/>
    </p:embeddedFont>
    <p:embeddedFont>
      <p:font typeface="Franklin Gothic Heavy" panose="020B0903020102020204" pitchFamily="34" charset="0"/>
      <p:regular r:id="rId30"/>
      <p: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8F9"/>
    <a:srgbClr val="F7F5F5"/>
    <a:srgbClr val="82DAFF"/>
    <a:srgbClr val="C69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9B32B-ECE0-8AEB-9BCA-AA661EB7081D}" v="1" dt="2023-07-27T23:55:26.203"/>
    <p1510:client id="{1BE49E4F-0613-CD19-7A2F-4122BF54A70D}" v="2054" dt="2023-07-27T20:39:13.279"/>
    <p1510:client id="{521C5738-2EBF-B759-0341-1D3B28C048AD}" v="298" dt="2023-07-27T20:23:41.037"/>
    <p1510:client id="{8CCD0A98-7887-8048-A141-D583AF59BC2C}" v="752" dt="2023-07-27T19:44:58.029"/>
    <p1510:client id="{E7B807EE-DC1E-CE29-5D11-47559C2ECD85}" v="838" dt="2023-07-27T23:56:04.470"/>
    <p1510:client id="{EF90EF4D-12D8-6855-23C6-B8E79C587D2D}" v="1047" dt="2023-07-27T19:09:13.091"/>
    <p1510:client id="{FB83D1E3-E4FA-DC86-6A09-E1A3EFE5D235}" v="146" dt="2023-07-27T21:06:50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3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0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05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2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urses.lumenlearning.com/lifespandevelopment2/chapter/request-access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www.pngall.com/website-png/" TargetMode="Externa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hyperlink" Target="http://www.pngall.com/first-place-png" TargetMode="External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hyperlink" Target="https://www.pngall.com/theme-park-png/" TargetMode="External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ngall.com/application-png/download/45176" TargetMode="External"/><Relationship Id="rId5" Type="http://schemas.openxmlformats.org/officeDocument/2006/relationships/image" Target="../media/image41.png"/><Relationship Id="rId10" Type="http://schemas.openxmlformats.org/officeDocument/2006/relationships/hyperlink" Target="https://www.pngall.com/school-bus-png/download/38880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://bicycles.stackexchange.com/questions/32053/biking-against-traffic-on-a-one-way-streets-in-europ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pitch.com?utm_medium=product-presentation&amp;utm_source=powerpoint-export&amp;utm_campaign=bottom_bar_cta&amp;utm_content=a7508961-2401-4ddf-927f-f2b6115c390c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6.sv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aa6479b-73c6-4887-aff3-c60ec0ea884d?pitch-bytes=60635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1155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00c74e5f-8397-4fd1-b0fc-20df8b561469?pitch-bytes=8764086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9427" y="3922418"/>
            <a:ext cx="2335214" cy="2256439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30bbddf7-1a3d-4823-9c05-1046abc16566?pitch-bytes=604649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88931" y="1178643"/>
            <a:ext cx="692922" cy="578827"/>
          </a:xfrm>
          <a:prstGeom prst="rect">
            <a:avLst/>
          </a:prstGeom>
        </p:spPr>
      </p:pic>
      <p:pic>
        <p:nvPicPr>
          <p:cNvPr id="6" name="Image 3" descr="https://pitch-assets-ccb95893-de3f-4266-973c-20049231b248.s3.eu-west-1.amazonaws.com/e8190d08-b33e-4651-854d-36eb1db31893?pitch-bytes=3651884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3816" y="2292807"/>
            <a:ext cx="930720" cy="1140965"/>
          </a:xfrm>
          <a:prstGeom prst="rect">
            <a:avLst/>
          </a:prstGeom>
        </p:spPr>
      </p:pic>
      <p:pic>
        <p:nvPicPr>
          <p:cNvPr id="7" name="Image 4" descr="https://pitch-assets-ccb95893-de3f-4266-973c-20049231b248.s3.eu-west-1.amazonaws.com/9da1e048-794c-454e-bebe-13d2f106c870?pitch-bytes=1474638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70542" y="178946"/>
            <a:ext cx="928852" cy="91281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123763" y="1427623"/>
            <a:ext cx="8229600" cy="1885950"/>
          </a:xfrm>
          <a:prstGeom prst="rect">
            <a:avLst/>
          </a:prstGeom>
          <a:noFill/>
          <a:ln/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0" tIns="0" rIns="0" bIns="0" rtlCol="0" anchor="ctr"/>
          <a:lstStyle/>
          <a:p>
            <a:pPr algn="l">
              <a:lnSpc>
                <a:spcPts val="4950"/>
              </a:lnSpc>
            </a:pPr>
            <a:r>
              <a:rPr lang="en-US" sz="4500" b="1" kern="0" spc="-24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itchFamily="34" charset="0"/>
                <a:ea typeface="Source Sans Pro"/>
                <a:cs typeface="Source Sans Pro" pitchFamily="34" charset="-120"/>
              </a:rPr>
              <a:t>T</a:t>
            </a:r>
            <a:r>
              <a:rPr lang="en-US" sz="4500" b="1" kern="0" spc="-24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itchFamily="34" charset="0"/>
                <a:ea typeface="Source Sans Pro"/>
                <a:cs typeface="Source Sans Pro" pitchFamily="34" charset="-120"/>
              </a:rPr>
              <a:t>ake </a:t>
            </a:r>
            <a:endParaRPr lang="en-US" sz="45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Source Sans Pro"/>
            </a:endParaRPr>
          </a:p>
          <a:p>
            <a:pPr algn="l">
              <a:lnSpc>
                <a:spcPts val="4950"/>
              </a:lnSpc>
            </a:pPr>
            <a:r>
              <a:rPr lang="en-US" sz="4500" b="1" kern="0" spc="-24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itchFamily="34" charset="0"/>
                <a:ea typeface="Source Sans Pro"/>
                <a:cs typeface="Source Sans Pro" pitchFamily="34" charset="-120"/>
              </a:rPr>
              <a:t>A</a:t>
            </a:r>
            <a:r>
              <a:rPr lang="en-US" sz="4500" b="1" kern="0" spc="-24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itchFamily="34" charset="0"/>
                <a:ea typeface="Source Sans Pro"/>
                <a:cs typeface="Source Sans Pro" pitchFamily="34" charset="-120"/>
              </a:rPr>
              <a:t> </a:t>
            </a:r>
            <a:endParaRPr lang="en-US" sz="45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Source Sans Pro"/>
            </a:endParaRPr>
          </a:p>
          <a:p>
            <a:pPr algn="l">
              <a:lnSpc>
                <a:spcPts val="4950"/>
              </a:lnSpc>
            </a:pPr>
            <a:r>
              <a:rPr lang="en-US" sz="4500" b="1" kern="0" spc="-24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itchFamily="34" charset="0"/>
                <a:ea typeface="Source Sans Pro"/>
                <a:cs typeface="Source Sans Pro" pitchFamily="34" charset="-120"/>
              </a:rPr>
              <a:t>B</a:t>
            </a:r>
            <a:r>
              <a:rPr lang="en-US" sz="4500" b="1" kern="0" spc="-24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" pitchFamily="34" charset="0"/>
                <a:ea typeface="Source Sans Pro"/>
                <a:cs typeface="Source Sans Pro" pitchFamily="34" charset="-120"/>
              </a:rPr>
              <a:t>us</a:t>
            </a:r>
            <a:endParaRPr lang="en-US" sz="45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Source Sans Pro"/>
            </a:endParaRPr>
          </a:p>
        </p:txBody>
      </p:sp>
      <p:sp>
        <p:nvSpPr>
          <p:cNvPr id="9" name="Text 1"/>
          <p:cNvSpPr/>
          <p:nvPr/>
        </p:nvSpPr>
        <p:spPr>
          <a:xfrm>
            <a:off x="53816" y="4326775"/>
            <a:ext cx="1828800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</a:pPr>
            <a:r>
              <a:rPr lang="en-US" b="1">
                <a:solidFill>
                  <a:srgbClr val="FFFFFF"/>
                </a:solidFill>
                <a:latin typeface="Fjalla One"/>
              </a:rPr>
              <a:t>Team</a:t>
            </a:r>
            <a:r>
              <a:rPr lang="en-US" sz="1200" b="1">
                <a:solidFill>
                  <a:srgbClr val="FFFFFF"/>
                </a:solidFill>
                <a:latin typeface="Fjalla One"/>
              </a:rPr>
              <a:t>(D-111)</a:t>
            </a:r>
            <a:r>
              <a:rPr lang="en-US" sz="1200">
                <a:solidFill>
                  <a:srgbClr val="FFFFFF"/>
                </a:solidFill>
                <a:latin typeface="Fjalla One"/>
              </a:rPr>
              <a:t> </a:t>
            </a:r>
            <a:endParaRPr lang="en-US" sz="1200"/>
          </a:p>
          <a:p>
            <a:pPr>
              <a:lnSpc>
                <a:spcPts val="1680"/>
              </a:lnSpc>
            </a:pPr>
            <a:r>
              <a:rPr lang="en-US" sz="1200" b="0">
                <a:solidFill>
                  <a:srgbClr val="FFFFFF"/>
                </a:solidFill>
                <a:latin typeface="Fjalla One"/>
                <a:ea typeface="Fjalla One" pitchFamily="34" charset="-122"/>
                <a:cs typeface="Fjalla One" pitchFamily="34" charset="-120"/>
              </a:rPr>
              <a:t>Hot six</a:t>
            </a:r>
            <a:r>
              <a:rPr lang="en-US" sz="1200">
                <a:solidFill>
                  <a:srgbClr val="FFFFFF"/>
                </a:solidFill>
                <a:latin typeface="Fjalla One"/>
                <a:ea typeface="Fjalla One" pitchFamily="34" charset="-122"/>
                <a:cs typeface="Fjalla One" pitchFamily="34" charset="-120"/>
              </a:rPr>
              <a:t> </a:t>
            </a:r>
            <a:endParaRPr lang="en-US" sz="1200"/>
          </a:p>
        </p:txBody>
      </p:sp>
      <p:sp>
        <p:nvSpPr>
          <p:cNvPr id="10" name="Text 2"/>
          <p:cNvSpPr/>
          <p:nvPr/>
        </p:nvSpPr>
        <p:spPr>
          <a:xfrm>
            <a:off x="53265" y="4852201"/>
            <a:ext cx="27432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Fjalla One"/>
                <a:ea typeface="Fjalla One" pitchFamily="34" charset="-122"/>
                <a:cs typeface="Fjalla One" pitchFamily="34" charset="-120"/>
              </a:rPr>
              <a:t>First </a:t>
            </a:r>
            <a:r>
              <a:rPr lang="en-US" sz="1200" b="0">
                <a:solidFill>
                  <a:srgbClr val="FFFFFF"/>
                </a:solidFill>
                <a:latin typeface="Fjalla One"/>
                <a:ea typeface="Fjalla One" pitchFamily="34" charset="-122"/>
                <a:cs typeface="Fjalla One" pitchFamily="34" charset="-120"/>
              </a:rPr>
              <a:t>project</a:t>
            </a:r>
            <a:r>
              <a:rPr lang="en-US" sz="1200">
                <a:solidFill>
                  <a:srgbClr val="FFFFFF"/>
                </a:solidFill>
                <a:latin typeface="Fjalla One"/>
                <a:ea typeface="Fjalla One" pitchFamily="34" charset="-122"/>
                <a:cs typeface="Fjalla One" pitchFamily="34" charset="-120"/>
              </a:rPr>
              <a:t> 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54808" y="3309017"/>
            <a:ext cx="914400" cy="1485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190500" indent="-190500" algn="l">
              <a:lnSpc>
                <a:spcPts val="1170"/>
              </a:lnSpc>
              <a:buSzPct val="100000"/>
              <a:buFont typeface="+mj-lt"/>
              <a:buAutoNum type="arabicPeriod"/>
            </a:pPr>
            <a:r>
              <a:rPr lang="en-US" sz="1000" b="0" kern="0" spc="96">
                <a:solidFill>
                  <a:srgbClr val="FFFFFF">
                    <a:alpha val="53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기대효과</a:t>
            </a:r>
            <a:endParaRPr lang="en-US" sz="975"/>
          </a:p>
        </p:txBody>
      </p:sp>
      <p:sp>
        <p:nvSpPr>
          <p:cNvPr id="33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ABSTRACT</a:t>
            </a:r>
          </a:p>
        </p:txBody>
      </p:sp>
      <p:sp>
        <p:nvSpPr>
          <p:cNvPr id="14" name="Text 3"/>
          <p:cNvSpPr/>
          <p:nvPr/>
        </p:nvSpPr>
        <p:spPr>
          <a:xfrm>
            <a:off x="942" y="0"/>
            <a:ext cx="1073477" cy="5149320"/>
          </a:xfrm>
          <a:prstGeom prst="roundRect">
            <a:avLst>
              <a:gd name="adj" fmla="val -86283"/>
            </a:avLst>
          </a:prstGeom>
          <a:solidFill>
            <a:srgbClr val="3C48F9"/>
          </a:solidFill>
          <a:ln/>
        </p:spPr>
        <p:txBody>
          <a:bodyPr wrap="square" lIns="58876" tIns="607906" rIns="58876" bIns="607906" rtlCol="0" anchor="ctr"/>
          <a:lstStyle/>
          <a:p>
            <a:pPr algn="ctr">
              <a:lnSpc>
                <a:spcPts val="1920"/>
              </a:lnSpc>
            </a:pPr>
            <a:endParaRPr lang="en-US" sz="1200"/>
          </a:p>
        </p:txBody>
      </p:sp>
      <p:sp>
        <p:nvSpPr>
          <p:cNvPr id="15" name="Text 4"/>
          <p:cNvSpPr/>
          <p:nvPr/>
        </p:nvSpPr>
        <p:spPr>
          <a:xfrm>
            <a:off x="198279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17" name="Text 4"/>
          <p:cNvSpPr/>
          <p:nvPr/>
        </p:nvSpPr>
        <p:spPr>
          <a:xfrm>
            <a:off x="202089" y="1091879"/>
            <a:ext cx="183353" cy="7631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accent4"/>
                </a:solidFill>
                <a:latin typeface="Franklin Gothic Heavy"/>
              </a:rPr>
              <a:t>PLANING</a:t>
            </a:r>
          </a:p>
        </p:txBody>
      </p:sp>
      <p:sp>
        <p:nvSpPr>
          <p:cNvPr id="18" name="Text 4"/>
          <p:cNvSpPr/>
          <p:nvPr/>
        </p:nvSpPr>
        <p:spPr>
          <a:xfrm>
            <a:off x="203635" y="1908349"/>
            <a:ext cx="13716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FUNC/TECH</a:t>
            </a:r>
          </a:p>
        </p:txBody>
      </p:sp>
      <p:sp>
        <p:nvSpPr>
          <p:cNvPr id="22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ABSTRACT</a:t>
            </a:r>
          </a:p>
        </p:txBody>
      </p:sp>
      <p:sp>
        <p:nvSpPr>
          <p:cNvPr id="23" name="Text 4"/>
          <p:cNvSpPr/>
          <p:nvPr/>
        </p:nvSpPr>
        <p:spPr>
          <a:xfrm>
            <a:off x="202089" y="2893317"/>
            <a:ext cx="137161" cy="9799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RESEARCH</a:t>
            </a:r>
          </a:p>
        </p:txBody>
      </p:sp>
      <p:sp>
        <p:nvSpPr>
          <p:cNvPr id="24" name="Text 0"/>
          <p:cNvSpPr/>
          <p:nvPr/>
        </p:nvSpPr>
        <p:spPr>
          <a:xfrm>
            <a:off x="3948842" y="318299"/>
            <a:ext cx="2715639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40"/>
              </a:lnSpc>
            </a:pPr>
            <a:r>
              <a:rPr lang="en-US" altLang="ko-KR" sz="2400" b="1" kern="0" spc="-24" dirty="0">
                <a:solidFill>
                  <a:schemeClr val="accent4"/>
                </a:solidFill>
                <a:latin typeface="Source Sans Pro"/>
                <a:ea typeface="Source Sans Pro"/>
                <a:cs typeface="Source Sans Pro" pitchFamily="34" charset="-120"/>
              </a:rPr>
              <a:t>Other</a:t>
            </a:r>
            <a:r>
              <a:rPr lang="en-US" altLang="ko-KR" sz="24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Source Sans Pro" pitchFamily="34" charset="-120"/>
              </a:rPr>
              <a:t> Problem?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85" y="1615430"/>
            <a:ext cx="3606819" cy="1279766"/>
          </a:xfrm>
          <a:prstGeom prst="rect">
            <a:avLst/>
          </a:prstGeom>
        </p:spPr>
      </p:pic>
      <p:sp>
        <p:nvSpPr>
          <p:cNvPr id="25" name="Text 2"/>
          <p:cNvSpPr/>
          <p:nvPr/>
        </p:nvSpPr>
        <p:spPr>
          <a:xfrm>
            <a:off x="2942636" y="3898609"/>
            <a:ext cx="4287915" cy="177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70"/>
              </a:lnSpc>
            </a:pPr>
            <a:r>
              <a:rPr lang="en-US" altLang="ko-KR" sz="11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&lt;</a:t>
            </a:r>
            <a:r>
              <a:rPr lang="ko-KR" altLang="en-US" sz="1100" kern="0" spc="96" err="1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국토부</a:t>
            </a:r>
            <a:r>
              <a:rPr lang="en-US" altLang="ko-KR" sz="11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 2021</a:t>
            </a:r>
            <a:r>
              <a:rPr lang="ko-KR" altLang="en-US" sz="11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년도 교통약자 이동편의 실태조사 결과 발표</a:t>
            </a:r>
            <a:r>
              <a:rPr lang="en-US" altLang="ko-KR" sz="11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&gt;</a:t>
            </a:r>
            <a:endParaRPr lang="en-US" sz="105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 rot="19978050">
            <a:off x="2912168" y="1795696"/>
            <a:ext cx="393746" cy="23464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4995" y="2218035"/>
            <a:ext cx="564764" cy="393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5%</a:t>
            </a:r>
            <a:endParaRPr lang="ko-KR" altLang="en-US" sz="160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BB64CAC-9F33-72DA-DD35-6901A16E3E7D}"/>
              </a:ext>
            </a:extLst>
          </p:cNvPr>
          <p:cNvGrpSpPr/>
          <p:nvPr/>
        </p:nvGrpSpPr>
        <p:grpSpPr>
          <a:xfrm>
            <a:off x="1940903" y="1616175"/>
            <a:ext cx="2791811" cy="1756137"/>
            <a:chOff x="1940903" y="1616175"/>
            <a:chExt cx="2791811" cy="1756137"/>
          </a:xfrm>
        </p:grpSpPr>
        <p:sp>
          <p:nvSpPr>
            <p:cNvPr id="21" name="TextBox 20"/>
            <p:cNvSpPr txBox="1"/>
            <p:nvPr/>
          </p:nvSpPr>
          <p:spPr>
            <a:xfrm>
              <a:off x="3123868" y="2895423"/>
              <a:ext cx="1551331" cy="303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15,508,540 </a:t>
              </a:r>
              <a:r>
                <a:rPr lang="ko-KR" altLang="en-US" sz="1050"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명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431915" y="2005007"/>
              <a:ext cx="223588" cy="669252"/>
            </a:xfrm>
            <a:prstGeom prst="rect">
              <a:avLst/>
            </a:prstGeom>
            <a:solidFill>
              <a:srgbClr val="3C4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567671" y="1616175"/>
              <a:ext cx="234056" cy="1034235"/>
            </a:xfrm>
            <a:prstGeom prst="rect">
              <a:avLst/>
            </a:prstGeom>
            <a:solidFill>
              <a:srgbClr val="3C48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40903" y="2901018"/>
              <a:ext cx="1517585" cy="303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14,711,486 </a:t>
              </a:r>
              <a:r>
                <a:rPr lang="ko-KR" altLang="en-US" sz="1050"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명</a:t>
              </a:r>
            </a:p>
          </p:txBody>
        </p:sp>
        <p:sp>
          <p:nvSpPr>
            <p:cNvPr id="26" name="Text 2"/>
            <p:cNvSpPr/>
            <p:nvPr/>
          </p:nvSpPr>
          <p:spPr>
            <a:xfrm>
              <a:off x="2431915" y="3178831"/>
              <a:ext cx="2300799" cy="1934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1170"/>
                </a:lnSpc>
              </a:pPr>
              <a:r>
                <a:rPr lang="en-US" altLang="ko-KR" sz="1000" kern="0" spc="96">
                  <a:solidFill>
                    <a:srgbClr val="8C9AAA"/>
                  </a:solidFill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&lt; </a:t>
              </a:r>
              <a:r>
                <a:rPr lang="ko-KR" altLang="en-US" sz="1000" kern="0" spc="96">
                  <a:solidFill>
                    <a:srgbClr val="8C9AAA"/>
                  </a:solidFill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교통약자 </a:t>
              </a:r>
              <a:r>
                <a:rPr lang="ko-KR" altLang="en-US" sz="1000" kern="0" spc="96" err="1">
                  <a:solidFill>
                    <a:srgbClr val="8C9AAA"/>
                  </a:solidFill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증가량</a:t>
              </a:r>
              <a:r>
                <a:rPr lang="en-US" altLang="ko-KR" sz="1000" kern="0" spc="96">
                  <a:solidFill>
                    <a:srgbClr val="8C9AAA"/>
                  </a:solidFill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&gt;</a:t>
              </a:r>
              <a:endParaRPr lang="en-US" sz="900">
                <a:latin typeface="학교안심 바른돋움 B" panose="020B0803000000000000" pitchFamily="50" charset="-127"/>
                <a:ea typeface="학교안심 바른돋움 B" panose="020B0803000000000000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13715" y="2714138"/>
              <a:ext cx="84444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200">
                  <a:latin typeface="학교안심 바른돋움 B" panose="020B0803000000000000" pitchFamily="50" charset="-127"/>
                  <a:ea typeface="학교안심 바른돋움 B"/>
                </a:rPr>
                <a:t>2016</a:t>
              </a:r>
              <a:r>
                <a:rPr lang="ko-KR" altLang="en-US" sz="1200">
                  <a:latin typeface="학교안심 바른돋움 B" panose="020B0803000000000000" pitchFamily="50" charset="-127"/>
                  <a:ea typeface="학교안심 바른돋움 B"/>
                </a:rPr>
                <a:t>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40370" y="2714138"/>
              <a:ext cx="8373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2021</a:t>
              </a:r>
              <a:r>
                <a:rPr lang="ko-KR" altLang="en-US" sz="1200">
                  <a:latin typeface="학교안심 바른돋움 B" panose="020B0803000000000000" pitchFamily="50" charset="-127"/>
                  <a:ea typeface="학교안심 바른돋움 B" panose="020B0803000000000000" pitchFamily="50" charset="-127"/>
                </a:rPr>
                <a:t>년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507747" y="1273359"/>
            <a:ext cx="3156735" cy="2273395"/>
            <a:chOff x="3439128" y="1184152"/>
            <a:chExt cx="3156735" cy="227339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9128" y="1200482"/>
              <a:ext cx="3156735" cy="2257065"/>
            </a:xfrm>
            <a:prstGeom prst="rect">
              <a:avLst/>
            </a:prstGeom>
          </p:spPr>
        </p:pic>
        <p:cxnSp>
          <p:nvCxnSpPr>
            <p:cNvPr id="28" name="직선 화살표 연결선 27"/>
            <p:cNvCxnSpPr/>
            <p:nvPr/>
          </p:nvCxnSpPr>
          <p:spPr>
            <a:xfrm>
              <a:off x="5627703" y="1583707"/>
              <a:ext cx="0" cy="617904"/>
            </a:xfrm>
            <a:prstGeom prst="straightConnector1">
              <a:avLst/>
            </a:prstGeom>
            <a:ln w="825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44899" y="1184152"/>
              <a:ext cx="56560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>
                  <a:latin typeface="Franklin Gothic Heavy"/>
                  <a:ea typeface="학교안심 바른돋움 B"/>
                </a:rPr>
                <a:t>4</a:t>
              </a:r>
              <a:r>
                <a:rPr lang="ko-KR" altLang="en-US">
                  <a:latin typeface="Franklin Gothic Heavy"/>
                  <a:ea typeface="학교안심 바른돋움 B" panose="020B0803000000000000" pitchFamily="50" charset="-127"/>
                </a:rPr>
                <a:t>위</a:t>
              </a:r>
            </a:p>
          </p:txBody>
        </p:sp>
      </p:grpSp>
      <p:sp>
        <p:nvSpPr>
          <p:cNvPr id="30" name="Text 2"/>
          <p:cNvSpPr/>
          <p:nvPr/>
        </p:nvSpPr>
        <p:spPr>
          <a:xfrm>
            <a:off x="5388346" y="3111124"/>
            <a:ext cx="2592210" cy="146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70"/>
              </a:lnSpc>
            </a:pPr>
            <a:r>
              <a:rPr lang="en-US" altLang="ko-KR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&lt;</a:t>
            </a:r>
            <a:r>
              <a:rPr lang="ko-KR" altLang="en-US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교통약자</a:t>
            </a:r>
            <a:r>
              <a:rPr lang="en-US" altLang="ko-KR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</a:t>
            </a:r>
            <a:r>
              <a:rPr lang="ko-KR" altLang="en-US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비교통약자의 대중교통이용</a:t>
            </a:r>
            <a:r>
              <a:rPr lang="en-US" altLang="ko-KR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&gt;</a:t>
            </a:r>
            <a:endParaRPr lang="en-US" sz="900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E8A4A19A-D6E1-63AE-3536-18145B39CB91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919009-0EB2-B0E6-D376-7605E0E7A06A}"/>
              </a:ext>
            </a:extLst>
          </p:cNvPr>
          <p:cNvGrpSpPr/>
          <p:nvPr/>
        </p:nvGrpSpPr>
        <p:grpSpPr>
          <a:xfrm>
            <a:off x="5043819" y="857250"/>
            <a:ext cx="604726" cy="695234"/>
            <a:chOff x="5043819" y="857250"/>
            <a:chExt cx="604726" cy="695234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2F331A6-785C-4EEA-4D24-6D583A5B61F4}"/>
                </a:ext>
              </a:extLst>
            </p:cNvPr>
            <p:cNvCxnSpPr/>
            <p:nvPr/>
          </p:nvCxnSpPr>
          <p:spPr>
            <a:xfrm>
              <a:off x="5309421" y="1182353"/>
              <a:ext cx="8385" cy="370131"/>
            </a:xfrm>
            <a:prstGeom prst="straightConnector1">
              <a:avLst/>
            </a:prstGeom>
            <a:ln w="571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455918-5791-CA13-6646-8C8CEC62FF41}"/>
                </a:ext>
              </a:extLst>
            </p:cNvPr>
            <p:cNvSpPr txBox="1"/>
            <p:nvPr/>
          </p:nvSpPr>
          <p:spPr>
            <a:xfrm>
              <a:off x="5043819" y="857250"/>
              <a:ext cx="60472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>
                  <a:latin typeface="Franklin Gothic Heavy"/>
                  <a:ea typeface="맑은 고딕"/>
                  <a:cs typeface="Calibri"/>
                </a:rPr>
                <a:t>1위</a:t>
              </a:r>
              <a:endParaRPr lang="ko-KR" altLang="en-US">
                <a:latin typeface="Franklin Gothic Heav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506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" grpId="0"/>
      <p:bldP spid="3" grpId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ABSTRACT</a:t>
            </a:r>
          </a:p>
        </p:txBody>
      </p:sp>
      <p:sp>
        <p:nvSpPr>
          <p:cNvPr id="17" name="Text 3"/>
          <p:cNvSpPr/>
          <p:nvPr/>
        </p:nvSpPr>
        <p:spPr>
          <a:xfrm>
            <a:off x="942" y="0"/>
            <a:ext cx="1073477" cy="5149320"/>
          </a:xfrm>
          <a:prstGeom prst="roundRect">
            <a:avLst>
              <a:gd name="adj" fmla="val -86283"/>
            </a:avLst>
          </a:prstGeom>
          <a:solidFill>
            <a:srgbClr val="3C48F9"/>
          </a:solidFill>
          <a:ln/>
        </p:spPr>
        <p:txBody>
          <a:bodyPr wrap="square" lIns="58876" tIns="607906" rIns="58876" bIns="607906" rtlCol="0" anchor="ctr"/>
          <a:lstStyle/>
          <a:p>
            <a:pPr algn="ctr">
              <a:lnSpc>
                <a:spcPts val="1920"/>
              </a:lnSpc>
            </a:pPr>
            <a:endParaRPr lang="en-US" sz="1200"/>
          </a:p>
        </p:txBody>
      </p:sp>
      <p:sp>
        <p:nvSpPr>
          <p:cNvPr id="19" name="Text 4"/>
          <p:cNvSpPr/>
          <p:nvPr/>
        </p:nvSpPr>
        <p:spPr>
          <a:xfrm>
            <a:off x="198279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20" name="Text 4"/>
          <p:cNvSpPr/>
          <p:nvPr/>
        </p:nvSpPr>
        <p:spPr>
          <a:xfrm>
            <a:off x="202089" y="1091879"/>
            <a:ext cx="183353" cy="7631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accent4"/>
                </a:solidFill>
                <a:latin typeface="Franklin Gothic Heavy"/>
              </a:rPr>
              <a:t>PLANING</a:t>
            </a:r>
          </a:p>
        </p:txBody>
      </p:sp>
      <p:sp>
        <p:nvSpPr>
          <p:cNvPr id="21" name="Text 4"/>
          <p:cNvSpPr/>
          <p:nvPr/>
        </p:nvSpPr>
        <p:spPr>
          <a:xfrm>
            <a:off x="203635" y="1908349"/>
            <a:ext cx="13716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FUNC/TECH</a:t>
            </a:r>
          </a:p>
        </p:txBody>
      </p:sp>
      <p:sp>
        <p:nvSpPr>
          <p:cNvPr id="22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ABSTRACT</a:t>
            </a:r>
          </a:p>
        </p:txBody>
      </p:sp>
      <p:sp>
        <p:nvSpPr>
          <p:cNvPr id="24" name="Text 4"/>
          <p:cNvSpPr/>
          <p:nvPr/>
        </p:nvSpPr>
        <p:spPr>
          <a:xfrm>
            <a:off x="202089" y="2893317"/>
            <a:ext cx="137161" cy="9799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RESEARCH</a:t>
            </a: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51A585A5-BFCC-010C-60A9-528DA9BF3D58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D3302949-CD1C-F58C-43DB-896D2B022A42}"/>
              </a:ext>
            </a:extLst>
          </p:cNvPr>
          <p:cNvSpPr/>
          <p:nvPr/>
        </p:nvSpPr>
        <p:spPr>
          <a:xfrm>
            <a:off x="4008650" y="338235"/>
            <a:ext cx="2142767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40"/>
              </a:lnSpc>
            </a:pPr>
            <a:r>
              <a:rPr lang="en-US" altLang="ko-KR" sz="2400" b="1" kern="0" spc="-24" dirty="0">
                <a:solidFill>
                  <a:schemeClr val="accent4"/>
                </a:solidFill>
                <a:latin typeface="Source Sans Pro"/>
                <a:ea typeface="Source Sans Pro"/>
                <a:cs typeface="Source Sans Pro" pitchFamily="34" charset="-120"/>
              </a:rPr>
              <a:t>Our</a:t>
            </a:r>
            <a:r>
              <a:rPr lang="en-US" altLang="ko-KR" sz="24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Source Sans Pro" pitchFamily="34" charset="-120"/>
              </a:rPr>
              <a:t> Solution</a:t>
            </a:r>
            <a:endParaRPr lang="en-US" altLang="ko-KR" sz="2400" b="1" kern="0" spc="-24" dirty="0">
              <a:solidFill>
                <a:schemeClr val="accent4"/>
              </a:solidFill>
              <a:latin typeface="Source Sans Pro"/>
              <a:ea typeface="Source Sans Pro"/>
              <a:cs typeface="Source Sans Pro" pitchFamily="34" charset="-120"/>
            </a:endParaRPr>
          </a:p>
        </p:txBody>
      </p:sp>
      <p:pic>
        <p:nvPicPr>
          <p:cNvPr id="12" name="그림 12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98B2CFA7-0F61-B3FA-CAB1-DEA016D7B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249" y="1320735"/>
            <a:ext cx="3341594" cy="707169"/>
          </a:xfrm>
          <a:prstGeom prst="rect">
            <a:avLst/>
          </a:prstGeom>
        </p:spPr>
      </p:pic>
      <p:pic>
        <p:nvPicPr>
          <p:cNvPr id="4" name="그림 4" descr="상징, 로고, 원, 그래픽이(가) 표시된 사진&#10;&#10;자동 생성된 설명">
            <a:extLst>
              <a:ext uri="{FF2B5EF4-FFF2-40B4-BE49-F238E27FC236}">
                <a16:creationId xmlns:a16="http://schemas.microsoft.com/office/drawing/2014/main" id="{20E0E2ED-2636-EDD1-9A1E-6A0A2DEAE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895" y="1262034"/>
            <a:ext cx="1948070" cy="1956353"/>
          </a:xfrm>
          <a:prstGeom prst="rect">
            <a:avLst/>
          </a:prstGeom>
        </p:spPr>
      </p:pic>
      <p:pic>
        <p:nvPicPr>
          <p:cNvPr id="2" name="그림 4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F442209D-E32D-B24D-A84E-7189EF84D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238" y="2601777"/>
            <a:ext cx="3536576" cy="13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58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ABSTRACT</a:t>
            </a:r>
          </a:p>
        </p:txBody>
      </p:sp>
      <p:sp>
        <p:nvSpPr>
          <p:cNvPr id="17" name="Text 3"/>
          <p:cNvSpPr/>
          <p:nvPr/>
        </p:nvSpPr>
        <p:spPr>
          <a:xfrm>
            <a:off x="942" y="0"/>
            <a:ext cx="1073477" cy="5149320"/>
          </a:xfrm>
          <a:prstGeom prst="roundRect">
            <a:avLst>
              <a:gd name="adj" fmla="val -86283"/>
            </a:avLst>
          </a:prstGeom>
          <a:solidFill>
            <a:srgbClr val="3C48F9"/>
          </a:solidFill>
          <a:ln/>
        </p:spPr>
        <p:txBody>
          <a:bodyPr wrap="square" lIns="58876" tIns="607906" rIns="58876" bIns="607906" rtlCol="0" anchor="ctr"/>
          <a:lstStyle/>
          <a:p>
            <a:pPr algn="ctr">
              <a:lnSpc>
                <a:spcPts val="1920"/>
              </a:lnSpc>
            </a:pPr>
            <a:endParaRPr lang="en-US" sz="1200">
              <a:solidFill>
                <a:srgbClr val="3C48F9"/>
              </a:solidFill>
              <a:cs typeface="Calibri"/>
            </a:endParaRPr>
          </a:p>
        </p:txBody>
      </p:sp>
      <p:sp>
        <p:nvSpPr>
          <p:cNvPr id="19" name="Text 4"/>
          <p:cNvSpPr/>
          <p:nvPr/>
        </p:nvSpPr>
        <p:spPr>
          <a:xfrm>
            <a:off x="198279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20" name="Text 4"/>
          <p:cNvSpPr/>
          <p:nvPr/>
        </p:nvSpPr>
        <p:spPr>
          <a:xfrm>
            <a:off x="202089" y="1091879"/>
            <a:ext cx="183353" cy="7631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PLANING</a:t>
            </a:r>
          </a:p>
        </p:txBody>
      </p:sp>
      <p:sp>
        <p:nvSpPr>
          <p:cNvPr id="21" name="Text 4"/>
          <p:cNvSpPr/>
          <p:nvPr/>
        </p:nvSpPr>
        <p:spPr>
          <a:xfrm>
            <a:off x="203635" y="1908349"/>
            <a:ext cx="13716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rgbClr val="FFC000"/>
                </a:solidFill>
                <a:latin typeface="Franklin Gothic Heavy"/>
              </a:rPr>
              <a:t>FUNC/TECH</a:t>
            </a:r>
          </a:p>
        </p:txBody>
      </p:sp>
      <p:sp>
        <p:nvSpPr>
          <p:cNvPr id="22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ABSTRACT</a:t>
            </a:r>
          </a:p>
        </p:txBody>
      </p:sp>
      <p:sp>
        <p:nvSpPr>
          <p:cNvPr id="24" name="Text 4"/>
          <p:cNvSpPr/>
          <p:nvPr/>
        </p:nvSpPr>
        <p:spPr>
          <a:xfrm>
            <a:off x="202089" y="2893317"/>
            <a:ext cx="137161" cy="9799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RESEARCH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8549B86-232D-EF29-B567-A9FEBFE29B27}"/>
              </a:ext>
            </a:extLst>
          </p:cNvPr>
          <p:cNvSpPr txBox="1"/>
          <p:nvPr/>
        </p:nvSpPr>
        <p:spPr>
          <a:xfrm>
            <a:off x="9753129" y="1460796"/>
            <a:ext cx="2328861" cy="28623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>
                <a:ea typeface="맑은 고딕"/>
                <a:cs typeface="Calibri"/>
              </a:rPr>
              <a:t>거리 </a:t>
            </a:r>
            <a:r>
              <a:rPr lang="ko-KR" altLang="en-US" sz="1000" err="1">
                <a:ea typeface="맑은 고딕"/>
                <a:cs typeface="Calibri"/>
              </a:rPr>
              <a:t>API이용</a:t>
            </a:r>
            <a:r>
              <a:rPr lang="ko-KR" altLang="en-US" sz="1000">
                <a:ea typeface="맑은 고딕"/>
                <a:cs typeface="Calibri"/>
              </a:rPr>
              <a:t> </a:t>
            </a:r>
            <a:r>
              <a:rPr lang="ko-KR" altLang="en-US" sz="1000" err="1">
                <a:ea typeface="맑은 고딕"/>
                <a:cs typeface="Calibri"/>
              </a:rPr>
              <a:t>락</a:t>
            </a:r>
            <a:r>
              <a:rPr lang="ko-KR" altLang="en-US" sz="1000">
                <a:ea typeface="맑은 고딕"/>
                <a:cs typeface="Calibri"/>
              </a:rPr>
              <a:t> 기능, </a:t>
            </a:r>
            <a:r>
              <a:rPr lang="ko-KR" altLang="en-US" sz="1000" err="1">
                <a:ea typeface="맑은 고딕"/>
                <a:cs typeface="Calibri"/>
              </a:rPr>
              <a:t>아두이노</a:t>
            </a:r>
            <a:r>
              <a:rPr lang="ko-KR" altLang="en-US" sz="1000">
                <a:ea typeface="맑은 고딕"/>
                <a:cs typeface="Calibri"/>
              </a:rPr>
              <a:t> 신호 기능</a:t>
            </a:r>
            <a:endParaRPr lang="ko-KR"/>
          </a:p>
          <a:p>
            <a:r>
              <a:rPr lang="ko-KR" altLang="en-US" sz="1000">
                <a:ea typeface="맑은 고딕"/>
                <a:cs typeface="Calibri"/>
              </a:rPr>
              <a:t/>
            </a:r>
            <a:br>
              <a:rPr lang="ko-KR" altLang="en-US" sz="1000">
                <a:ea typeface="맑은 고딕"/>
                <a:cs typeface="Calibri"/>
              </a:rPr>
            </a:br>
            <a:r>
              <a:rPr lang="ko-KR" altLang="en-US" sz="1000">
                <a:ea typeface="맑은 고딕"/>
                <a:cs typeface="Calibri"/>
              </a:rPr>
              <a:t>승차 버튼 누르면 탑승 신호 기능</a:t>
            </a:r>
            <a:endParaRPr lang="ko-KR"/>
          </a:p>
          <a:p>
            <a:endParaRPr lang="ko-KR" altLang="en-US" sz="1000">
              <a:ea typeface="맑은 고딕"/>
              <a:cs typeface="Calibri"/>
            </a:endParaRPr>
          </a:p>
          <a:p>
            <a:r>
              <a:rPr lang="ko-KR" altLang="en-US" sz="1000">
                <a:ea typeface="맑은 고딕"/>
                <a:cs typeface="Calibri"/>
              </a:rPr>
              <a:t>곧 도착, 몇 정거장 전인지 정보</a:t>
            </a:r>
          </a:p>
          <a:p>
            <a:endParaRPr lang="ko-KR" altLang="en-US" sz="1000">
              <a:ea typeface="맑은 고딕"/>
              <a:cs typeface="Calibri"/>
            </a:endParaRPr>
          </a:p>
          <a:p>
            <a:r>
              <a:rPr lang="ko-KR" altLang="en-US" sz="1000">
                <a:ea typeface="맑은 고딕"/>
                <a:cs typeface="Calibri"/>
              </a:rPr>
              <a:t>교통약자 탑승 및 </a:t>
            </a:r>
            <a:r>
              <a:rPr lang="ko-KR" altLang="en-US" sz="1000" err="1">
                <a:ea typeface="맑은 고딕"/>
                <a:cs typeface="Calibri"/>
              </a:rPr>
              <a:t>미탑승</a:t>
            </a:r>
            <a:r>
              <a:rPr lang="ko-KR" altLang="en-US" sz="1000">
                <a:ea typeface="맑은 고딕"/>
                <a:cs typeface="Calibri"/>
              </a:rPr>
              <a:t> 정보</a:t>
            </a:r>
          </a:p>
          <a:p>
            <a:endParaRPr lang="ko-KR" altLang="en-US" sz="1000">
              <a:ea typeface="맑은 고딕"/>
              <a:cs typeface="Calibri"/>
            </a:endParaRPr>
          </a:p>
          <a:p>
            <a:r>
              <a:rPr lang="ko-KR" altLang="en-US" sz="1000">
                <a:ea typeface="맑은 고딕"/>
                <a:cs typeface="Calibri"/>
              </a:rPr>
              <a:t>해당 정류장 위치 날씨 정보</a:t>
            </a:r>
          </a:p>
          <a:p>
            <a:endParaRPr lang="ko-KR" altLang="en-US" sz="1000">
              <a:ea typeface="맑은 고딕"/>
              <a:cs typeface="Calibri"/>
            </a:endParaRPr>
          </a:p>
          <a:p>
            <a:r>
              <a:rPr lang="ko-KR" altLang="en-US" sz="1000" err="1">
                <a:ea typeface="맑은 고딕"/>
                <a:cs typeface="Calibri"/>
              </a:rPr>
              <a:t>QR코드로</a:t>
            </a:r>
            <a:r>
              <a:rPr lang="ko-KR" altLang="en-US" sz="1000">
                <a:ea typeface="맑은 고딕"/>
                <a:cs typeface="Calibri"/>
              </a:rPr>
              <a:t> 해당 정류장 정보 모바일 웹 연결</a:t>
            </a:r>
          </a:p>
          <a:p>
            <a:endParaRPr lang="ko-KR" altLang="en-US" sz="1000">
              <a:ea typeface="맑은 고딕"/>
              <a:cs typeface="Calibri"/>
            </a:endParaRPr>
          </a:p>
          <a:p>
            <a:r>
              <a:rPr lang="ko-KR" altLang="en-US" sz="1000">
                <a:ea typeface="맑은 고딕"/>
                <a:cs typeface="Calibri"/>
              </a:rPr>
              <a:t>-벨</a:t>
            </a:r>
          </a:p>
          <a:p>
            <a:r>
              <a:rPr lang="ko-KR" altLang="en-US" sz="1000">
                <a:ea typeface="맑은 고딕"/>
                <a:cs typeface="Calibri"/>
              </a:rPr>
              <a:t>승차 알림 정보</a:t>
            </a:r>
          </a:p>
          <a:p>
            <a:r>
              <a:rPr lang="ko-KR" altLang="en-US" sz="1000">
                <a:ea typeface="맑은 고딕"/>
                <a:cs typeface="Calibri"/>
              </a:rPr>
              <a:t>교통약자 탑승 알림</a:t>
            </a:r>
          </a:p>
          <a:p>
            <a:endParaRPr lang="ko-KR" altLang="en-US" sz="1000">
              <a:ea typeface="맑은 고딕"/>
              <a:cs typeface="Calibri"/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F329405A-129A-8C0E-E890-ABD2FFA3AA65}"/>
              </a:ext>
            </a:extLst>
          </p:cNvPr>
          <p:cNvCxnSpPr/>
          <p:nvPr/>
        </p:nvCxnSpPr>
        <p:spPr>
          <a:xfrm flipH="1" flipV="1">
            <a:off x="2610977" y="3493019"/>
            <a:ext cx="1030567" cy="572422"/>
          </a:xfrm>
          <a:prstGeom prst="curvedConnector3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1" descr="Location Destination Shadow · Free image on Pixabay">
            <a:extLst>
              <a:ext uri="{FF2B5EF4-FFF2-40B4-BE49-F238E27FC236}">
                <a16:creationId xmlns:a16="http://schemas.microsoft.com/office/drawing/2014/main" id="{9C3AF875-3EFC-413F-6246-B02682116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43" y="1208433"/>
            <a:ext cx="730527" cy="738810"/>
          </a:xfrm>
          <a:prstGeom prst="rect">
            <a:avLst/>
          </a:prstGeom>
        </p:spPr>
      </p:pic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38ED4D3-F268-8B0F-451F-209B7832987E}"/>
              </a:ext>
            </a:extLst>
          </p:cNvPr>
          <p:cNvSpPr/>
          <p:nvPr/>
        </p:nvSpPr>
        <p:spPr>
          <a:xfrm>
            <a:off x="3818285" y="902804"/>
            <a:ext cx="2103782" cy="3810000"/>
          </a:xfrm>
          <a:prstGeom prst="roundRect">
            <a:avLst/>
          </a:prstGeom>
          <a:solidFill>
            <a:srgbClr val="3C48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EEC1382-F4A3-7CBB-AADB-EE3617161408}"/>
              </a:ext>
            </a:extLst>
          </p:cNvPr>
          <p:cNvSpPr/>
          <p:nvPr/>
        </p:nvSpPr>
        <p:spPr>
          <a:xfrm>
            <a:off x="3915382" y="948252"/>
            <a:ext cx="1909585" cy="3688807"/>
          </a:xfrm>
          <a:prstGeom prst="roundRect">
            <a:avLst/>
          </a:prstGeom>
          <a:solidFill>
            <a:srgbClr val="F7F5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DEF6284F-3B97-6E80-7AD5-AA36611BBB57}"/>
              </a:ext>
            </a:extLst>
          </p:cNvPr>
          <p:cNvCxnSpPr>
            <a:cxnSpLocks/>
          </p:cNvCxnSpPr>
          <p:nvPr/>
        </p:nvCxnSpPr>
        <p:spPr>
          <a:xfrm flipV="1">
            <a:off x="6051784" y="1596302"/>
            <a:ext cx="1089779" cy="307381"/>
          </a:xfrm>
          <a:prstGeom prst="curvedConnector3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ECFC8D64-C15A-B824-97CF-FB4AF13A2B6B}"/>
              </a:ext>
            </a:extLst>
          </p:cNvPr>
          <p:cNvSpPr/>
          <p:nvPr/>
        </p:nvSpPr>
        <p:spPr>
          <a:xfrm>
            <a:off x="5789543" y="1855304"/>
            <a:ext cx="165652" cy="1739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4A997CC-6371-3E1A-BC14-8598A73E2D54}"/>
              </a:ext>
            </a:extLst>
          </p:cNvPr>
          <p:cNvSpPr/>
          <p:nvPr/>
        </p:nvSpPr>
        <p:spPr>
          <a:xfrm>
            <a:off x="3776868" y="3959087"/>
            <a:ext cx="165652" cy="1739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C26DD69A-FC06-CE66-E29B-0F427A3E60E9}"/>
              </a:ext>
            </a:extLst>
          </p:cNvPr>
          <p:cNvCxnSpPr>
            <a:cxnSpLocks/>
          </p:cNvCxnSpPr>
          <p:nvPr/>
        </p:nvCxnSpPr>
        <p:spPr>
          <a:xfrm flipH="1" flipV="1">
            <a:off x="2768346" y="1339541"/>
            <a:ext cx="997437" cy="613838"/>
          </a:xfrm>
          <a:prstGeom prst="curvedConnector3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6D7D2C4C-BCB0-7220-8F55-9ED7457303CD}"/>
              </a:ext>
            </a:extLst>
          </p:cNvPr>
          <p:cNvSpPr/>
          <p:nvPr/>
        </p:nvSpPr>
        <p:spPr>
          <a:xfrm>
            <a:off x="3834847" y="1863586"/>
            <a:ext cx="165652" cy="1739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8" descr="Rollstuhl Behinderung Piktogramm - Kostenlose Vektorgrafik auf Pixabay">
            <a:extLst>
              <a:ext uri="{FF2B5EF4-FFF2-40B4-BE49-F238E27FC236}">
                <a16:creationId xmlns:a16="http://schemas.microsoft.com/office/drawing/2014/main" id="{A1F776F8-03F6-B864-93C1-6B5E5F42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50774" y="3236707"/>
            <a:ext cx="470452" cy="517108"/>
          </a:xfrm>
          <a:prstGeom prst="rect">
            <a:avLst/>
          </a:prstGeom>
        </p:spPr>
      </p:pic>
      <p:pic>
        <p:nvPicPr>
          <p:cNvPr id="49" name="그림 49" descr="원, 대칭, 상징, 예술이(가) 표시된 사진&#10;&#10;자동 생성된 설명">
            <a:extLst>
              <a:ext uri="{FF2B5EF4-FFF2-40B4-BE49-F238E27FC236}">
                <a16:creationId xmlns:a16="http://schemas.microsoft.com/office/drawing/2014/main" id="{21B47551-2B7E-6F44-AC6A-C67539799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32203" y="3568976"/>
            <a:ext cx="771940" cy="780223"/>
          </a:xfrm>
          <a:prstGeom prst="rect">
            <a:avLst/>
          </a:prstGeom>
        </p:spPr>
      </p:pic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961D50C-604A-DFF6-FEE0-DC67DF3AB20A}"/>
              </a:ext>
            </a:extLst>
          </p:cNvPr>
          <p:cNvCxnSpPr>
            <a:cxnSpLocks/>
          </p:cNvCxnSpPr>
          <p:nvPr/>
        </p:nvCxnSpPr>
        <p:spPr>
          <a:xfrm>
            <a:off x="6051784" y="3079813"/>
            <a:ext cx="1338257" cy="852183"/>
          </a:xfrm>
          <a:prstGeom prst="curvedConnector3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DC2DF052-39B6-007C-427C-54586CE6891B}"/>
              </a:ext>
            </a:extLst>
          </p:cNvPr>
          <p:cNvSpPr/>
          <p:nvPr/>
        </p:nvSpPr>
        <p:spPr>
          <a:xfrm>
            <a:off x="5806108" y="3031434"/>
            <a:ext cx="165652" cy="1739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 0">
            <a:extLst>
              <a:ext uri="{FF2B5EF4-FFF2-40B4-BE49-F238E27FC236}">
                <a16:creationId xmlns:a16="http://schemas.microsoft.com/office/drawing/2014/main" id="{AB245750-DB6C-5148-EDFF-75D29C8A7C87}"/>
              </a:ext>
            </a:extLst>
          </p:cNvPr>
          <p:cNvSpPr/>
          <p:nvPr/>
        </p:nvSpPr>
        <p:spPr>
          <a:xfrm>
            <a:off x="3834716" y="230561"/>
            <a:ext cx="2694671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40"/>
              </a:lnSpc>
            </a:pPr>
            <a:r>
              <a:rPr lang="en-US" altLang="ko-KR" sz="2400" b="1" kern="0" spc="-24" dirty="0">
                <a:solidFill>
                  <a:schemeClr val="accent4"/>
                </a:solidFill>
                <a:latin typeface="Source Sans Pro"/>
                <a:ea typeface="Source Sans Pro"/>
              </a:rPr>
              <a:t>Product</a:t>
            </a:r>
            <a:r>
              <a:rPr lang="en-US" altLang="ko-KR" sz="2400" b="1" kern="0" spc="-24" dirty="0">
                <a:solidFill>
                  <a:srgbClr val="3C48F9"/>
                </a:solidFill>
                <a:latin typeface="Source Sans Pro"/>
                <a:ea typeface="Source Sans Pro"/>
              </a:rPr>
              <a:t> Drawing</a:t>
            </a:r>
            <a:endParaRPr lang="en-US" altLang="ko-KR" sz="2400" b="1" kern="0" spc="-24" dirty="0">
              <a:solidFill>
                <a:schemeClr val="accent4"/>
              </a:solidFill>
              <a:latin typeface="Source Sans Pro"/>
              <a:ea typeface="Source Sans Pro"/>
            </a:endParaRPr>
          </a:p>
        </p:txBody>
      </p:sp>
      <p:pic>
        <p:nvPicPr>
          <p:cNvPr id="58" name="그림 58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26AF2B27-BF65-6D9F-01D0-2735A63A0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351" y="1036154"/>
            <a:ext cx="1879362" cy="3543300"/>
          </a:xfrm>
          <a:prstGeom prst="rect">
            <a:avLst/>
          </a:prstGeom>
        </p:spPr>
      </p:pic>
      <p:pic>
        <p:nvPicPr>
          <p:cNvPr id="60" name="그림 60" descr="자물쇠, 디자인이(가) 표시된 사진&#10;&#10;자동 생성된 설명">
            <a:extLst>
              <a:ext uri="{FF2B5EF4-FFF2-40B4-BE49-F238E27FC236}">
                <a16:creationId xmlns:a16="http://schemas.microsoft.com/office/drawing/2014/main" id="{5DFD1928-0D45-BB18-B2BC-4DFC7A89E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31944" y="1028458"/>
            <a:ext cx="556592" cy="510690"/>
          </a:xfrm>
          <a:prstGeom prst="rect">
            <a:avLst/>
          </a:prstGeom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CEF04AD7-B23E-94EE-5704-DA0C991986F4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</p:spTree>
    <p:extLst>
      <p:ext uri="{BB962C8B-B14F-4D97-AF65-F5344CB8AC3E}">
        <p14:creationId xmlns:p14="http://schemas.microsoft.com/office/powerpoint/2010/main" val="2958591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7" descr="신발류, 의류, 그림, 사람이(가) 표시된 사진&#10;&#10;자동 생성된 설명">
            <a:extLst>
              <a:ext uri="{FF2B5EF4-FFF2-40B4-BE49-F238E27FC236}">
                <a16:creationId xmlns:a16="http://schemas.microsoft.com/office/drawing/2014/main" id="{071C23EC-71FB-C8C7-C890-F76D6D90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967" y="1088502"/>
            <a:ext cx="929309" cy="1102907"/>
          </a:xfrm>
          <a:prstGeom prst="rect">
            <a:avLst/>
          </a:prstGeom>
        </p:spPr>
      </p:pic>
      <p:sp>
        <p:nvSpPr>
          <p:cNvPr id="53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ABSTRACT</a:t>
            </a:r>
          </a:p>
        </p:txBody>
      </p:sp>
      <p:sp>
        <p:nvSpPr>
          <p:cNvPr id="17" name="Text 3"/>
          <p:cNvSpPr/>
          <p:nvPr/>
        </p:nvSpPr>
        <p:spPr>
          <a:xfrm>
            <a:off x="942" y="0"/>
            <a:ext cx="1073477" cy="5149320"/>
          </a:xfrm>
          <a:prstGeom prst="roundRect">
            <a:avLst>
              <a:gd name="adj" fmla="val -86283"/>
            </a:avLst>
          </a:prstGeom>
          <a:solidFill>
            <a:srgbClr val="3C48F9"/>
          </a:solidFill>
          <a:ln/>
        </p:spPr>
        <p:txBody>
          <a:bodyPr wrap="square" lIns="58876" tIns="607906" rIns="58876" bIns="607906" rtlCol="0" anchor="ctr"/>
          <a:lstStyle/>
          <a:p>
            <a:pPr algn="ctr">
              <a:lnSpc>
                <a:spcPts val="1920"/>
              </a:lnSpc>
            </a:pPr>
            <a:endParaRPr lang="en-US" sz="1200">
              <a:solidFill>
                <a:srgbClr val="3C48F9"/>
              </a:solidFill>
              <a:cs typeface="Calibri"/>
            </a:endParaRPr>
          </a:p>
        </p:txBody>
      </p:sp>
      <p:sp>
        <p:nvSpPr>
          <p:cNvPr id="19" name="Text 4"/>
          <p:cNvSpPr/>
          <p:nvPr/>
        </p:nvSpPr>
        <p:spPr>
          <a:xfrm>
            <a:off x="198279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20" name="Text 4"/>
          <p:cNvSpPr/>
          <p:nvPr/>
        </p:nvSpPr>
        <p:spPr>
          <a:xfrm>
            <a:off x="202089" y="1091879"/>
            <a:ext cx="183353" cy="7631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PLANING</a:t>
            </a:r>
          </a:p>
        </p:txBody>
      </p:sp>
      <p:sp>
        <p:nvSpPr>
          <p:cNvPr id="21" name="Text 4"/>
          <p:cNvSpPr/>
          <p:nvPr/>
        </p:nvSpPr>
        <p:spPr>
          <a:xfrm>
            <a:off x="203635" y="1908349"/>
            <a:ext cx="13716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rgbClr val="FFC000"/>
                </a:solidFill>
                <a:latin typeface="Franklin Gothic Heavy"/>
              </a:rPr>
              <a:t>FUNC/TECH</a:t>
            </a:r>
          </a:p>
        </p:txBody>
      </p:sp>
      <p:sp>
        <p:nvSpPr>
          <p:cNvPr id="22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ABSTRACT</a:t>
            </a:r>
          </a:p>
        </p:txBody>
      </p:sp>
      <p:sp>
        <p:nvSpPr>
          <p:cNvPr id="24" name="Text 4"/>
          <p:cNvSpPr/>
          <p:nvPr/>
        </p:nvSpPr>
        <p:spPr>
          <a:xfrm>
            <a:off x="202089" y="2893317"/>
            <a:ext cx="137161" cy="9799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RESEARCH</a:t>
            </a:r>
          </a:p>
        </p:txBody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9ECCF379-78C2-34F5-C174-1CF2A415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014" y="3846059"/>
            <a:ext cx="217715" cy="235404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B8549B86-232D-EF29-B567-A9FEBFE29B27}"/>
              </a:ext>
            </a:extLst>
          </p:cNvPr>
          <p:cNvSpPr txBox="1"/>
          <p:nvPr/>
        </p:nvSpPr>
        <p:spPr>
          <a:xfrm>
            <a:off x="9142843" y="342300"/>
            <a:ext cx="2328861" cy="28623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>
                <a:ea typeface="맑은 고딕"/>
                <a:cs typeface="Calibri"/>
              </a:rPr>
              <a:t>거리 </a:t>
            </a:r>
            <a:r>
              <a:rPr lang="ko-KR" altLang="en-US" sz="1000" err="1">
                <a:ea typeface="맑은 고딕"/>
                <a:cs typeface="Calibri"/>
              </a:rPr>
              <a:t>API이용</a:t>
            </a:r>
            <a:r>
              <a:rPr lang="ko-KR" altLang="en-US" sz="1000">
                <a:ea typeface="맑은 고딕"/>
                <a:cs typeface="Calibri"/>
              </a:rPr>
              <a:t> </a:t>
            </a:r>
            <a:r>
              <a:rPr lang="ko-KR" altLang="en-US" sz="1000" err="1">
                <a:ea typeface="맑은 고딕"/>
                <a:cs typeface="Calibri"/>
              </a:rPr>
              <a:t>락</a:t>
            </a:r>
            <a:r>
              <a:rPr lang="ko-KR" altLang="en-US" sz="1000">
                <a:ea typeface="맑은 고딕"/>
                <a:cs typeface="Calibri"/>
              </a:rPr>
              <a:t> 기능, </a:t>
            </a:r>
            <a:r>
              <a:rPr lang="ko-KR" altLang="en-US" sz="1000" err="1">
                <a:ea typeface="맑은 고딕"/>
                <a:cs typeface="Calibri"/>
              </a:rPr>
              <a:t>아두이노</a:t>
            </a:r>
            <a:r>
              <a:rPr lang="ko-KR" altLang="en-US" sz="1000">
                <a:ea typeface="맑은 고딕"/>
                <a:cs typeface="Calibri"/>
              </a:rPr>
              <a:t> 신호 기능</a:t>
            </a:r>
            <a:endParaRPr lang="ko-KR"/>
          </a:p>
          <a:p>
            <a:r>
              <a:rPr lang="ko-KR" altLang="en-US" sz="1000">
                <a:ea typeface="맑은 고딕"/>
                <a:cs typeface="Calibri"/>
              </a:rPr>
              <a:t/>
            </a:r>
            <a:br>
              <a:rPr lang="ko-KR" altLang="en-US" sz="1000">
                <a:ea typeface="맑은 고딕"/>
                <a:cs typeface="Calibri"/>
              </a:rPr>
            </a:br>
            <a:r>
              <a:rPr lang="ko-KR" altLang="en-US" sz="1000">
                <a:ea typeface="맑은 고딕"/>
                <a:cs typeface="Calibri"/>
              </a:rPr>
              <a:t>승차 버튼 누르면 탑승 신호 기능</a:t>
            </a:r>
            <a:endParaRPr lang="ko-KR"/>
          </a:p>
          <a:p>
            <a:endParaRPr lang="ko-KR" altLang="en-US" sz="1000">
              <a:ea typeface="맑은 고딕"/>
              <a:cs typeface="Calibri"/>
            </a:endParaRPr>
          </a:p>
          <a:p>
            <a:r>
              <a:rPr lang="ko-KR" altLang="en-US" sz="1000">
                <a:ea typeface="맑은 고딕"/>
                <a:cs typeface="Calibri"/>
              </a:rPr>
              <a:t>곧 도착, 몇 정거장 전인지 정보</a:t>
            </a:r>
          </a:p>
          <a:p>
            <a:endParaRPr lang="ko-KR" altLang="en-US" sz="1000">
              <a:ea typeface="맑은 고딕"/>
              <a:cs typeface="Calibri"/>
            </a:endParaRPr>
          </a:p>
          <a:p>
            <a:r>
              <a:rPr lang="ko-KR" altLang="en-US" sz="1000">
                <a:ea typeface="맑은 고딕"/>
                <a:cs typeface="Calibri"/>
              </a:rPr>
              <a:t>교통약자 탑승 및 </a:t>
            </a:r>
            <a:r>
              <a:rPr lang="ko-KR" altLang="en-US" sz="1000" err="1">
                <a:ea typeface="맑은 고딕"/>
                <a:cs typeface="Calibri"/>
              </a:rPr>
              <a:t>미탑승</a:t>
            </a:r>
            <a:r>
              <a:rPr lang="ko-KR" altLang="en-US" sz="1000">
                <a:ea typeface="맑은 고딕"/>
                <a:cs typeface="Calibri"/>
              </a:rPr>
              <a:t> 정보</a:t>
            </a:r>
          </a:p>
          <a:p>
            <a:endParaRPr lang="ko-KR" altLang="en-US" sz="1000">
              <a:ea typeface="맑은 고딕"/>
              <a:cs typeface="Calibri"/>
            </a:endParaRPr>
          </a:p>
          <a:p>
            <a:r>
              <a:rPr lang="ko-KR" altLang="en-US" sz="1000">
                <a:ea typeface="맑은 고딕"/>
                <a:cs typeface="Calibri"/>
              </a:rPr>
              <a:t>해당 정류장 위치 날씨 정보</a:t>
            </a:r>
          </a:p>
          <a:p>
            <a:endParaRPr lang="ko-KR" altLang="en-US" sz="1000">
              <a:ea typeface="맑은 고딕"/>
              <a:cs typeface="Calibri"/>
            </a:endParaRPr>
          </a:p>
          <a:p>
            <a:r>
              <a:rPr lang="ko-KR" altLang="en-US" sz="1000" err="1">
                <a:ea typeface="맑은 고딕"/>
                <a:cs typeface="Calibri"/>
              </a:rPr>
              <a:t>QR코드로</a:t>
            </a:r>
            <a:r>
              <a:rPr lang="ko-KR" altLang="en-US" sz="1000">
                <a:ea typeface="맑은 고딕"/>
                <a:cs typeface="Calibri"/>
              </a:rPr>
              <a:t> 해당 정류장 정보 모바일 웹 연결</a:t>
            </a:r>
          </a:p>
          <a:p>
            <a:endParaRPr lang="ko-KR" altLang="en-US" sz="1000">
              <a:ea typeface="맑은 고딕"/>
              <a:cs typeface="Calibri"/>
            </a:endParaRPr>
          </a:p>
          <a:p>
            <a:r>
              <a:rPr lang="ko-KR" altLang="en-US" sz="1000">
                <a:ea typeface="맑은 고딕"/>
                <a:cs typeface="Calibri"/>
              </a:rPr>
              <a:t>-벨</a:t>
            </a:r>
          </a:p>
          <a:p>
            <a:r>
              <a:rPr lang="ko-KR" altLang="en-US" sz="1000">
                <a:ea typeface="맑은 고딕"/>
                <a:cs typeface="Calibri"/>
              </a:rPr>
              <a:t>승차 알림 정보</a:t>
            </a:r>
          </a:p>
          <a:p>
            <a:r>
              <a:rPr lang="ko-KR" altLang="en-US" sz="1000">
                <a:ea typeface="맑은 고딕"/>
                <a:cs typeface="Calibri"/>
              </a:rPr>
              <a:t>교통약자 탑승 알림</a:t>
            </a:r>
          </a:p>
          <a:p>
            <a:endParaRPr lang="ko-KR" altLang="en-US" sz="1000">
              <a:ea typeface="맑은 고딕"/>
              <a:cs typeface="Calibri"/>
            </a:endParaRPr>
          </a:p>
        </p:txBody>
      </p:sp>
      <p:pic>
        <p:nvPicPr>
          <p:cNvPr id="9" name="그림 3">
            <a:extLst>
              <a:ext uri="{FF2B5EF4-FFF2-40B4-BE49-F238E27FC236}">
                <a16:creationId xmlns:a16="http://schemas.microsoft.com/office/drawing/2014/main" id="{320274F0-A6D1-C730-5DE0-E1D2B224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676" y="1394684"/>
            <a:ext cx="177843" cy="195532"/>
          </a:xfrm>
          <a:prstGeom prst="rect">
            <a:avLst/>
          </a:prstGeom>
        </p:spPr>
      </p:pic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5D98B3B7-FDAC-A1B7-34C5-FC0C9A4CF859}"/>
              </a:ext>
            </a:extLst>
          </p:cNvPr>
          <p:cNvCxnSpPr>
            <a:cxnSpLocks/>
          </p:cNvCxnSpPr>
          <p:nvPr/>
        </p:nvCxnSpPr>
        <p:spPr>
          <a:xfrm flipV="1">
            <a:off x="2953258" y="1492769"/>
            <a:ext cx="1744107" cy="713229"/>
          </a:xfrm>
          <a:prstGeom prst="curvedConnector3">
            <a:avLst/>
          </a:prstGeom>
          <a:ln w="57150">
            <a:solidFill>
              <a:srgbClr val="3C48F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765769B-77C5-2B94-CED6-90CF67A9895A}"/>
              </a:ext>
            </a:extLst>
          </p:cNvPr>
          <p:cNvGrpSpPr/>
          <p:nvPr/>
        </p:nvGrpSpPr>
        <p:grpSpPr>
          <a:xfrm>
            <a:off x="1477231" y="1193257"/>
            <a:ext cx="1822590" cy="1651377"/>
            <a:chOff x="1336901" y="1394761"/>
            <a:chExt cx="1822590" cy="1651377"/>
          </a:xfrm>
        </p:grpSpPr>
        <p:pic>
          <p:nvPicPr>
            <p:cNvPr id="10" name="그림 11" descr="사각형, 상징, 픽셀, 직사각형이(가) 표시된 사진&#10;&#10;자동 생성된 설명">
              <a:extLst>
                <a:ext uri="{FF2B5EF4-FFF2-40B4-BE49-F238E27FC236}">
                  <a16:creationId xmlns:a16="http://schemas.microsoft.com/office/drawing/2014/main" id="{5208AD5B-B2EA-CCCC-E06D-16BA5CC2B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8657" y="2004217"/>
              <a:ext cx="566532" cy="333900"/>
            </a:xfrm>
            <a:prstGeom prst="rect">
              <a:avLst/>
            </a:prstGeom>
          </p:spPr>
        </p:pic>
        <p:pic>
          <p:nvPicPr>
            <p:cNvPr id="3" name="그림 5" descr="스케치, 스크린샷, 블랙, 디자인이(가) 표시된 사진&#10;&#10;자동 생성된 설명">
              <a:extLst>
                <a:ext uri="{FF2B5EF4-FFF2-40B4-BE49-F238E27FC236}">
                  <a16:creationId xmlns:a16="http://schemas.microsoft.com/office/drawing/2014/main" id="{7626E68C-A469-001B-7F8B-1D0D6D0CD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6901" y="1394761"/>
              <a:ext cx="1822590" cy="1651377"/>
            </a:xfrm>
            <a:prstGeom prst="rect">
              <a:avLst/>
            </a:prstGeom>
          </p:spPr>
        </p:pic>
      </p:grp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F2853BEA-2DCD-9BD4-6FCD-D34D5493BF38}"/>
              </a:ext>
            </a:extLst>
          </p:cNvPr>
          <p:cNvCxnSpPr>
            <a:cxnSpLocks/>
          </p:cNvCxnSpPr>
          <p:nvPr/>
        </p:nvCxnSpPr>
        <p:spPr>
          <a:xfrm flipH="1">
            <a:off x="5122737" y="3136489"/>
            <a:ext cx="1863203" cy="920106"/>
          </a:xfrm>
          <a:prstGeom prst="curvedConnector3">
            <a:avLst/>
          </a:prstGeom>
          <a:ln w="57150">
            <a:solidFill>
              <a:srgbClr val="3C48F9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5" descr="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A7F1F6DE-BBBF-8C32-67F3-7ED2BF142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083" y="1881397"/>
            <a:ext cx="687872" cy="554010"/>
          </a:xfrm>
          <a:prstGeom prst="rect">
            <a:avLst/>
          </a:prstGeom>
        </p:spPr>
      </p:pic>
      <p:pic>
        <p:nvPicPr>
          <p:cNvPr id="26" name="그림 26" descr="의류, 사람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DA25B752-8484-C794-9C4D-8F802DF45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258" y="4089478"/>
            <a:ext cx="1359650" cy="1164655"/>
          </a:xfrm>
          <a:prstGeom prst="rect">
            <a:avLst/>
          </a:prstGeom>
        </p:spPr>
      </p:pic>
      <p:pic>
        <p:nvPicPr>
          <p:cNvPr id="28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D0EF29B0-956E-4B23-6893-332671DA3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239618" y="3870877"/>
            <a:ext cx="1815549" cy="1037811"/>
          </a:xfrm>
          <a:prstGeom prst="rect">
            <a:avLst/>
          </a:prstGeom>
        </p:spPr>
      </p:pic>
      <p:pic>
        <p:nvPicPr>
          <p:cNvPr id="31" name="그림 31" descr="그래픽, 텍스트, 폰트, 만화 영화이(가) 표시된 사진&#10;&#10;자동 생성된 설명">
            <a:extLst>
              <a:ext uri="{FF2B5EF4-FFF2-40B4-BE49-F238E27FC236}">
                <a16:creationId xmlns:a16="http://schemas.microsoft.com/office/drawing/2014/main" id="{E8D5B5DE-4468-55D1-782B-368AF0C6B4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=""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347165" y="3096071"/>
            <a:ext cx="1820192" cy="1270490"/>
          </a:xfrm>
          <a:prstGeom prst="rect">
            <a:avLst/>
          </a:prstGeom>
        </p:spPr>
      </p:pic>
      <p:pic>
        <p:nvPicPr>
          <p:cNvPr id="34" name="그림 34" descr="Tv Lcd Trademark · Free vector graphic on Pixabay">
            <a:extLst>
              <a:ext uri="{FF2B5EF4-FFF2-40B4-BE49-F238E27FC236}">
                <a16:creationId xmlns:a16="http://schemas.microsoft.com/office/drawing/2014/main" id="{57E9C818-E409-676B-8476-18D6FD6831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7769" y="2398344"/>
            <a:ext cx="1906658" cy="1622334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EFD16DFC-E11E-EE93-C9CB-CE17BAEA1A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1274" y="1228210"/>
            <a:ext cx="943390" cy="545079"/>
          </a:xfrm>
          <a:prstGeom prst="rect">
            <a:avLst/>
          </a:prstGeom>
        </p:spPr>
      </p:pic>
      <p:pic>
        <p:nvPicPr>
          <p:cNvPr id="4" name="그림 5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E1727598-D69F-B97D-1BA0-51505291B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9886" y="2492254"/>
            <a:ext cx="1738993" cy="1024404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2010F870-4C0D-E772-15D0-F1547EA8FAFE}"/>
              </a:ext>
            </a:extLst>
          </p:cNvPr>
          <p:cNvSpPr/>
          <p:nvPr/>
        </p:nvSpPr>
        <p:spPr>
          <a:xfrm>
            <a:off x="3834716" y="230561"/>
            <a:ext cx="2830243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40"/>
              </a:lnSpc>
            </a:pPr>
            <a:r>
              <a:rPr lang="en-US" altLang="ko-KR" sz="2400" b="1" kern="0" spc="-24" dirty="0">
                <a:solidFill>
                  <a:schemeClr val="accent4"/>
                </a:solidFill>
                <a:latin typeface="Source Sans Pro"/>
                <a:ea typeface="Source Sans Pro"/>
              </a:rPr>
              <a:t>Product</a:t>
            </a:r>
            <a:r>
              <a:rPr lang="en-US" altLang="ko-KR" sz="2400" b="1" kern="0" spc="-24" dirty="0">
                <a:solidFill>
                  <a:srgbClr val="3C48F9"/>
                </a:solidFill>
                <a:latin typeface="Source Sans Pro"/>
                <a:ea typeface="Source Sans Pro"/>
              </a:rPr>
              <a:t> Drawing</a:t>
            </a:r>
            <a:endParaRPr lang="en-US" altLang="ko-KR" sz="2400" b="1" kern="0" spc="-24" dirty="0">
              <a:solidFill>
                <a:schemeClr val="accent4"/>
              </a:solidFill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901194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ABSTRACT</a:t>
            </a:r>
          </a:p>
        </p:txBody>
      </p:sp>
      <p:sp>
        <p:nvSpPr>
          <p:cNvPr id="17" name="Text 3"/>
          <p:cNvSpPr/>
          <p:nvPr/>
        </p:nvSpPr>
        <p:spPr>
          <a:xfrm>
            <a:off x="942" y="0"/>
            <a:ext cx="1073477" cy="5149320"/>
          </a:xfrm>
          <a:prstGeom prst="roundRect">
            <a:avLst>
              <a:gd name="adj" fmla="val -86283"/>
            </a:avLst>
          </a:prstGeom>
          <a:solidFill>
            <a:srgbClr val="3C48F9"/>
          </a:solidFill>
          <a:ln/>
        </p:spPr>
        <p:txBody>
          <a:bodyPr wrap="square" lIns="58876" tIns="607906" rIns="58876" bIns="607906" rtlCol="0" anchor="ctr"/>
          <a:lstStyle/>
          <a:p>
            <a:pPr algn="ctr">
              <a:lnSpc>
                <a:spcPts val="1920"/>
              </a:lnSpc>
            </a:pPr>
            <a:endParaRPr lang="en-US" sz="1200">
              <a:solidFill>
                <a:srgbClr val="3C48F9"/>
              </a:solidFill>
              <a:cs typeface="Calibri"/>
            </a:endParaRPr>
          </a:p>
        </p:txBody>
      </p:sp>
      <p:sp>
        <p:nvSpPr>
          <p:cNvPr id="19" name="Text 4"/>
          <p:cNvSpPr/>
          <p:nvPr/>
        </p:nvSpPr>
        <p:spPr>
          <a:xfrm>
            <a:off x="198279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20" name="Text 4"/>
          <p:cNvSpPr/>
          <p:nvPr/>
        </p:nvSpPr>
        <p:spPr>
          <a:xfrm>
            <a:off x="202089" y="1091879"/>
            <a:ext cx="183353" cy="7631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PLANING</a:t>
            </a:r>
          </a:p>
        </p:txBody>
      </p:sp>
      <p:sp>
        <p:nvSpPr>
          <p:cNvPr id="21" name="Text 4"/>
          <p:cNvSpPr/>
          <p:nvPr/>
        </p:nvSpPr>
        <p:spPr>
          <a:xfrm>
            <a:off x="203635" y="1908349"/>
            <a:ext cx="13716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rgbClr val="FFC000"/>
                </a:solidFill>
                <a:latin typeface="Franklin Gothic Heavy"/>
              </a:rPr>
              <a:t>FUNC/TECH</a:t>
            </a:r>
          </a:p>
        </p:txBody>
      </p:sp>
      <p:sp>
        <p:nvSpPr>
          <p:cNvPr id="22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ABSTRACT</a:t>
            </a:r>
          </a:p>
        </p:txBody>
      </p:sp>
      <p:sp>
        <p:nvSpPr>
          <p:cNvPr id="24" name="Text 4"/>
          <p:cNvSpPr/>
          <p:nvPr/>
        </p:nvSpPr>
        <p:spPr>
          <a:xfrm>
            <a:off x="202089" y="2893317"/>
            <a:ext cx="137161" cy="9799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RESEARCH</a:t>
            </a:r>
          </a:p>
        </p:txBody>
      </p:sp>
      <p:pic>
        <p:nvPicPr>
          <p:cNvPr id="14" name="그림 12" descr="텍스트, 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4815E9B-203F-D904-5C76-2CEB6E3F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15" y="726959"/>
            <a:ext cx="6433457" cy="422026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90CE8FB-109B-7224-E3E8-CF681DDC526C}"/>
              </a:ext>
            </a:extLst>
          </p:cNvPr>
          <p:cNvSpPr/>
          <p:nvPr/>
        </p:nvSpPr>
        <p:spPr>
          <a:xfrm>
            <a:off x="3834717" y="230561"/>
            <a:ext cx="3308205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40"/>
              </a:lnSpc>
            </a:pPr>
            <a:r>
              <a:rPr lang="en-US" altLang="ko-KR" sz="2400" b="1" kern="0" spc="-24" dirty="0">
                <a:solidFill>
                  <a:schemeClr val="accent4"/>
                </a:solidFill>
                <a:latin typeface="Source Sans Pro"/>
                <a:ea typeface="Source Sans Pro"/>
              </a:rPr>
              <a:t>System</a:t>
            </a:r>
            <a:r>
              <a:rPr lang="en-US" altLang="ko-KR" sz="2400" b="1" kern="0" spc="-24" dirty="0">
                <a:solidFill>
                  <a:srgbClr val="3C48F9"/>
                </a:solidFill>
                <a:latin typeface="Source Sans Pro"/>
                <a:ea typeface="Source Sans Pro"/>
              </a:rPr>
              <a:t> Architecture</a:t>
            </a:r>
            <a:endParaRPr lang="en-US" altLang="ko-KR" sz="2400" b="1" kern="0" spc="-24" dirty="0">
              <a:solidFill>
                <a:schemeClr val="accent4"/>
              </a:solidFill>
              <a:latin typeface="Source Sans Pro"/>
              <a:ea typeface="Source Sans Pro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0BAD4D9-1B55-5046-207C-39A23ADD9EB4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</p:spTree>
    <p:extLst>
      <p:ext uri="{BB962C8B-B14F-4D97-AF65-F5344CB8AC3E}">
        <p14:creationId xmlns:p14="http://schemas.microsoft.com/office/powerpoint/2010/main" val="528691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8"/>
          <p:cNvSpPr/>
          <p:nvPr/>
        </p:nvSpPr>
        <p:spPr>
          <a:xfrm>
            <a:off x="2625910" y="246057"/>
            <a:ext cx="45720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40"/>
              </a:lnSpc>
            </a:pPr>
            <a:r>
              <a:rPr lang="en-US" sz="2400" b="1" kern="0" spc="-24" dirty="0">
                <a:solidFill>
                  <a:schemeClr val="accent4"/>
                </a:solidFill>
                <a:latin typeface="Source Sans Pro"/>
                <a:ea typeface="Source Sans Pro"/>
                <a:cs typeface="+mn-lt"/>
              </a:rPr>
              <a:t>3</a:t>
            </a:r>
            <a:r>
              <a:rPr lang="en-US" sz="24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+mn-lt"/>
              </a:rPr>
              <a:t>C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942" y="0"/>
            <a:ext cx="1073477" cy="5149320"/>
            <a:chOff x="942" y="0"/>
            <a:chExt cx="1073477" cy="5149320"/>
          </a:xfrm>
        </p:grpSpPr>
        <p:sp>
          <p:nvSpPr>
            <p:cNvPr id="22" name="Text 3"/>
            <p:cNvSpPr/>
            <p:nvPr/>
          </p:nvSpPr>
          <p:spPr>
            <a:xfrm>
              <a:off x="942" y="0"/>
              <a:ext cx="1073477" cy="5149320"/>
            </a:xfrm>
            <a:prstGeom prst="roundRect">
              <a:avLst>
                <a:gd name="adj" fmla="val -86283"/>
              </a:avLst>
            </a:prstGeom>
            <a:solidFill>
              <a:srgbClr val="3C48F9"/>
            </a:solidFill>
            <a:ln/>
          </p:spPr>
          <p:txBody>
            <a:bodyPr wrap="square" lIns="58876" tIns="607906" rIns="58876" bIns="607906" rtlCol="0" anchor="ctr"/>
            <a:lstStyle/>
            <a:p>
              <a:pPr algn="ctr">
                <a:lnSpc>
                  <a:spcPts val="1920"/>
                </a:lnSpc>
              </a:pPr>
              <a:endParaRPr lang="en-US" sz="1200"/>
            </a:p>
          </p:txBody>
        </p:sp>
        <p:sp>
          <p:nvSpPr>
            <p:cNvPr id="23" name="Text 4"/>
            <p:cNvSpPr/>
            <p:nvPr/>
          </p:nvSpPr>
          <p:spPr>
            <a:xfrm>
              <a:off x="198279" y="3873247"/>
              <a:ext cx="187163" cy="1132922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CONCLUSION</a:t>
              </a:r>
            </a:p>
          </p:txBody>
        </p:sp>
        <p:sp>
          <p:nvSpPr>
            <p:cNvPr id="24" name="Text 4"/>
            <p:cNvSpPr/>
            <p:nvPr/>
          </p:nvSpPr>
          <p:spPr>
            <a:xfrm>
              <a:off x="202089" y="1091879"/>
              <a:ext cx="183353" cy="763130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PLANING</a:t>
              </a:r>
            </a:p>
          </p:txBody>
        </p:sp>
        <p:sp>
          <p:nvSpPr>
            <p:cNvPr id="25" name="Text 4"/>
            <p:cNvSpPr/>
            <p:nvPr/>
          </p:nvSpPr>
          <p:spPr>
            <a:xfrm>
              <a:off x="203635" y="1908349"/>
              <a:ext cx="137161" cy="934924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FUNC/TECH</a:t>
              </a:r>
            </a:p>
          </p:txBody>
        </p:sp>
        <p:sp>
          <p:nvSpPr>
            <p:cNvPr id="26" name="Text 4"/>
            <p:cNvSpPr/>
            <p:nvPr/>
          </p:nvSpPr>
          <p:spPr>
            <a:xfrm>
              <a:off x="201826" y="156955"/>
              <a:ext cx="190971" cy="934924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ABSTRACT</a:t>
              </a:r>
            </a:p>
          </p:txBody>
        </p:sp>
        <p:sp>
          <p:nvSpPr>
            <p:cNvPr id="27" name="Text 4"/>
            <p:cNvSpPr/>
            <p:nvPr/>
          </p:nvSpPr>
          <p:spPr>
            <a:xfrm>
              <a:off x="202089" y="2893317"/>
              <a:ext cx="137161" cy="979930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accent4"/>
                  </a:solidFill>
                  <a:latin typeface="Franklin Gothic Heavy"/>
                </a:rPr>
                <a:t>RESEARCH</a:t>
              </a:r>
            </a:p>
          </p:txBody>
        </p:sp>
      </p:grpSp>
      <p:pic>
        <p:nvPicPr>
          <p:cNvPr id="18" name="그림 18" descr="그래픽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E9397BB5-434D-B0AD-00E4-B71BC38F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53" y="876241"/>
            <a:ext cx="3853069" cy="3029213"/>
          </a:xfrm>
          <a:prstGeom prst="rect">
            <a:avLst/>
          </a:prstGeom>
        </p:spPr>
      </p:pic>
      <p:pic>
        <p:nvPicPr>
          <p:cNvPr id="2" name="그림 2" descr="클립아트, 그래픽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73972DE6-C6DB-7A71-7BA4-7529611EC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782" y="385009"/>
            <a:ext cx="964003" cy="903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D68651-1A53-F600-79B4-B4334B0DE413}"/>
              </a:ext>
            </a:extLst>
          </p:cNvPr>
          <p:cNvSpPr txBox="1"/>
          <p:nvPr/>
        </p:nvSpPr>
        <p:spPr>
          <a:xfrm>
            <a:off x="2179818" y="1089591"/>
            <a:ext cx="6992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latin typeface="Franklin Gothic Heavy"/>
                <a:ea typeface="맑은 고딕"/>
                <a:cs typeface="Calibri"/>
              </a:rPr>
              <a:t>Easy</a:t>
            </a:r>
            <a:endParaRPr lang="ko-KR" altLang="en-US">
              <a:latin typeface="Franklin Gothic Heavy"/>
              <a:ea typeface="맑은 고딕"/>
              <a:cs typeface="Calibri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D692A6E8-E389-C063-42ED-7EE918A280FC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  <p:pic>
        <p:nvPicPr>
          <p:cNvPr id="6" name="그림 6" descr="그래픽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E07D5EBB-B9A6-F102-435B-C086FF4E8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718112" y="3911022"/>
            <a:ext cx="1190064" cy="716836"/>
          </a:xfrm>
          <a:prstGeom prst="rect">
            <a:avLst/>
          </a:prstGeom>
        </p:spPr>
      </p:pic>
      <p:pic>
        <p:nvPicPr>
          <p:cNvPr id="10" name="그림 11" descr="Free vector graphic: Camera, Security, Surveillance, Cam - Free Image ...">
            <a:extLst>
              <a:ext uri="{FF2B5EF4-FFF2-40B4-BE49-F238E27FC236}">
                <a16:creationId xmlns:a16="http://schemas.microsoft.com/office/drawing/2014/main" id="{EE626AEF-FD45-EE83-369E-A4D16DD9F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664" y="3997138"/>
            <a:ext cx="914400" cy="457200"/>
          </a:xfrm>
          <a:prstGeom prst="rect">
            <a:avLst/>
          </a:prstGeom>
        </p:spPr>
      </p:pic>
      <p:pic>
        <p:nvPicPr>
          <p:cNvPr id="13" name="그림 58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64A1B09D-78B2-BA53-6E8C-2BB622346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990" y="623607"/>
            <a:ext cx="830491" cy="1559859"/>
          </a:xfrm>
          <a:prstGeom prst="rect">
            <a:avLst/>
          </a:prstGeom>
        </p:spPr>
      </p:pic>
      <p:pic>
        <p:nvPicPr>
          <p:cNvPr id="14" name="그림 14" descr="차량, 육상 차량, 교통, 만화 영화이(가) 표시된 사진&#10;&#10;자동 생성된 설명">
            <a:extLst>
              <a:ext uri="{FF2B5EF4-FFF2-40B4-BE49-F238E27FC236}">
                <a16:creationId xmlns:a16="http://schemas.microsoft.com/office/drawing/2014/main" id="{16669458-6EA5-1FC1-EAE0-C3B4F891AF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=""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521577" y="1596543"/>
            <a:ext cx="1130186" cy="7098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93CF9760-7B5F-0DDC-907C-F155EA5E0ADC}"/>
              </a:ext>
            </a:extLst>
          </p:cNvPr>
          <p:cNvSpPr/>
          <p:nvPr/>
        </p:nvSpPr>
        <p:spPr>
          <a:xfrm>
            <a:off x="2625587" y="877956"/>
            <a:ext cx="1035326" cy="438978"/>
          </a:xfrm>
          <a:prstGeom prst="flowChartTerminator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0"/>
          <p:cNvSpPr/>
          <p:nvPr/>
        </p:nvSpPr>
        <p:spPr>
          <a:xfrm>
            <a:off x="1635103" y="2395987"/>
            <a:ext cx="6659917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chemeClr val="bg2">
                <a:lumMod val="90000"/>
              </a:schemeClr>
            </a:solidFill>
            <a:prstDash val="solid"/>
            <a:headEnd type="none"/>
            <a:tailEnd type="none"/>
          </a:ln>
        </p:spPr>
      </p:sp>
      <p:sp>
        <p:nvSpPr>
          <p:cNvPr id="4" name="Text 1"/>
          <p:cNvSpPr/>
          <p:nvPr/>
        </p:nvSpPr>
        <p:spPr>
          <a:xfrm>
            <a:off x="2206380" y="1029218"/>
            <a:ext cx="1828800" cy="137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80"/>
              </a:lnSpc>
            </a:pPr>
            <a:r>
              <a:rPr lang="en-US" sz="900" b="1" kern="0" spc="96">
                <a:solidFill>
                  <a:srgbClr val="8C9AAA"/>
                </a:solidFill>
                <a:latin typeface="Source Sans Pro"/>
                <a:ea typeface="Source Sans Pro"/>
              </a:rPr>
              <a:t>STRENGTHS</a:t>
            </a:r>
          </a:p>
        </p:txBody>
      </p:sp>
      <p:sp>
        <p:nvSpPr>
          <p:cNvPr id="5" name="Text 2"/>
          <p:cNvSpPr/>
          <p:nvPr/>
        </p:nvSpPr>
        <p:spPr>
          <a:xfrm>
            <a:off x="2231850" y="2846286"/>
            <a:ext cx="1828800" cy="137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80"/>
              </a:lnSpc>
            </a:pPr>
            <a:r>
              <a:rPr lang="en-US" sz="900" b="1" kern="0" spc="96">
                <a:solidFill>
                  <a:srgbClr val="8C9AAA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OPPORTUNITY</a:t>
            </a:r>
            <a:endParaRPr lang="en-US" sz="900"/>
          </a:p>
        </p:txBody>
      </p:sp>
      <p:sp>
        <p:nvSpPr>
          <p:cNvPr id="6" name="Text 3"/>
          <p:cNvSpPr/>
          <p:nvPr/>
        </p:nvSpPr>
        <p:spPr>
          <a:xfrm>
            <a:off x="2231850" y="3309842"/>
            <a:ext cx="182880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200000"/>
              </a:lnSpc>
            </a:pP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스마트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쉘터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보급</a:t>
            </a:r>
            <a:endParaRPr lang="en-US" sz="1400" b="1" dirty="0">
              <a:latin typeface="Calibri"/>
              <a:ea typeface="Source Sans Pro"/>
              <a:cs typeface="Calibri"/>
            </a:endParaRPr>
          </a:p>
          <a:p>
            <a:pPr algn="ctr">
              <a:lnSpc>
                <a:spcPct val="200000"/>
              </a:lnSpc>
            </a:pP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교통약자에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대한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지원</a:t>
            </a:r>
            <a:endParaRPr lang="en-US" sz="1400" b="1" dirty="0">
              <a:latin typeface="Calibri"/>
              <a:ea typeface="Source Sans Pro"/>
              <a:cs typeface="Calibri"/>
            </a:endParaRPr>
          </a:p>
        </p:txBody>
      </p:sp>
      <p:sp>
        <p:nvSpPr>
          <p:cNvPr id="7" name="Text 4"/>
          <p:cNvSpPr/>
          <p:nvPr/>
        </p:nvSpPr>
        <p:spPr>
          <a:xfrm>
            <a:off x="5739856" y="2852881"/>
            <a:ext cx="1828800" cy="137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80"/>
              </a:lnSpc>
            </a:pPr>
            <a:r>
              <a:rPr lang="en-US" sz="900" b="1" kern="0" spc="96">
                <a:solidFill>
                  <a:srgbClr val="8C9AAA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THREATS</a:t>
            </a:r>
            <a:endParaRPr lang="en-US" sz="900"/>
          </a:p>
        </p:txBody>
      </p:sp>
      <p:sp>
        <p:nvSpPr>
          <p:cNvPr id="8" name="Text 5"/>
          <p:cNvSpPr/>
          <p:nvPr/>
        </p:nvSpPr>
        <p:spPr>
          <a:xfrm>
            <a:off x="5738472" y="3396571"/>
            <a:ext cx="1828800" cy="685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70"/>
              </a:lnSpc>
            </a:pP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고령자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사용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어려움</a:t>
            </a:r>
            <a:endParaRPr lang="en-US" sz="1400" b="1" dirty="0">
              <a:solidFill>
                <a:srgbClr val="2E2E2E"/>
              </a:solidFill>
              <a:latin typeface="Source Sans Pro"/>
              <a:ea typeface="Source Sans Pro"/>
              <a:cs typeface="Source Sans Pro" pitchFamily="34" charset="-120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b="1" dirty="0">
                <a:solidFill>
                  <a:srgbClr val="2E2E2E"/>
                </a:solidFill>
                <a:ea typeface="+mn-lt"/>
                <a:cs typeface="+mn-lt"/>
              </a:rPr>
              <a:t>높은</a:t>
            </a:r>
            <a:r>
              <a:rPr lang="en-US" altLang="ko-KR" sz="1400" b="1" dirty="0">
                <a:solidFill>
                  <a:srgbClr val="2E2E2E"/>
                </a:solidFill>
                <a:ea typeface="+mn-lt"/>
                <a:cs typeface="+mn-lt"/>
              </a:rPr>
              <a:t> </a:t>
            </a:r>
            <a:r>
              <a:rPr lang="ko-KR" altLang="en-US" sz="1400" b="1" dirty="0">
                <a:solidFill>
                  <a:srgbClr val="2E2E2E"/>
                </a:solidFill>
                <a:ea typeface="+mn-lt"/>
                <a:cs typeface="+mn-lt"/>
              </a:rPr>
              <a:t>부대비용</a:t>
            </a:r>
            <a:endParaRPr lang="en-US" sz="1400" b="1" dirty="0">
              <a:solidFill>
                <a:srgbClr val="2E2E2E"/>
              </a:solidFill>
              <a:cs typeface="Calibri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38472" y="1042909"/>
            <a:ext cx="1828800" cy="137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80"/>
              </a:lnSpc>
            </a:pPr>
            <a:r>
              <a:rPr lang="en-US" sz="900" b="1" kern="0" spc="96">
                <a:solidFill>
                  <a:srgbClr val="8C9AAA"/>
                </a:solidFill>
                <a:latin typeface="Source Sans Pro"/>
                <a:ea typeface="Source Sans Pro"/>
              </a:rPr>
              <a:t>WEAKNESSES</a:t>
            </a:r>
            <a:endParaRPr lang="en-US" altLang="ko-KR" sz="900"/>
          </a:p>
        </p:txBody>
      </p:sp>
      <p:sp>
        <p:nvSpPr>
          <p:cNvPr id="10" name="Text 7"/>
          <p:cNvSpPr/>
          <p:nvPr/>
        </p:nvSpPr>
        <p:spPr>
          <a:xfrm>
            <a:off x="5738472" y="1299105"/>
            <a:ext cx="1830359" cy="907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200000"/>
              </a:lnSpc>
            </a:pPr>
            <a:r>
              <a:rPr lang="ko-KR" alt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Calibri"/>
              </a:rPr>
              <a:t>하드웨어,</a:t>
            </a:r>
            <a:endParaRPr lang="en-US" sz="1400" b="1" dirty="0">
              <a:solidFill>
                <a:srgbClr val="2E2E2E"/>
              </a:solidFill>
              <a:latin typeface="Source Sans Pro"/>
              <a:ea typeface="Source Sans Pro"/>
              <a:cs typeface="Calibri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Calibri"/>
              </a:rPr>
              <a:t>데이터 수집</a:t>
            </a:r>
            <a:endParaRPr lang="en-US" sz="1400" b="1" dirty="0">
              <a:solidFill>
                <a:srgbClr val="2E2E2E"/>
              </a:solidFill>
              <a:latin typeface="Source Sans Pro"/>
              <a:ea typeface="Source Sans Pro"/>
              <a:cs typeface="Calibri"/>
            </a:endParaRPr>
          </a:p>
          <a:p>
            <a:pPr algn="ctr">
              <a:lnSpc>
                <a:spcPct val="200000"/>
              </a:lnSpc>
            </a:pPr>
            <a:endParaRPr lang="en-US" sz="1400" b="1" dirty="0">
              <a:solidFill>
                <a:srgbClr val="2E2E2E"/>
              </a:solidFill>
              <a:latin typeface="Source Sans Pro"/>
              <a:ea typeface="Source Sans Pro"/>
              <a:cs typeface="Calibri"/>
            </a:endParaRPr>
          </a:p>
          <a:p>
            <a:pPr algn="ctr">
              <a:lnSpc>
                <a:spcPct val="200000"/>
              </a:lnSpc>
            </a:pPr>
            <a:endParaRPr lang="en-US" sz="1050" dirty="0">
              <a:cs typeface="Calibri" panose="020F0502020204030204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559844" y="188079"/>
            <a:ext cx="45720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40"/>
              </a:lnSpc>
            </a:pPr>
            <a:r>
              <a:rPr lang="en-US" sz="24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Source Sans Pro" pitchFamily="34" charset="-120"/>
              </a:rPr>
              <a:t>SWOT</a:t>
            </a:r>
            <a:endParaRPr lang="en-US" sz="2400" dirty="0">
              <a:solidFill>
                <a:srgbClr val="3C48F9"/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781497" y="877927"/>
            <a:ext cx="67236" cy="6723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615756" y="2339483"/>
            <a:ext cx="114300" cy="114300"/>
          </a:xfrm>
          <a:prstGeom prst="ellipse">
            <a:avLst/>
          </a:prstGeom>
          <a:solidFill>
            <a:schemeClr val="accent4"/>
          </a:solidFill>
          <a:ln w="42333">
            <a:solidFill>
              <a:srgbClr val="FFFFFF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4738911" y="4082322"/>
            <a:ext cx="114300" cy="114300"/>
          </a:xfrm>
          <a:prstGeom prst="ellipse">
            <a:avLst/>
          </a:prstGeom>
          <a:solidFill>
            <a:schemeClr val="accent4"/>
          </a:solidFill>
          <a:ln w="42333">
            <a:solidFill>
              <a:srgbClr val="FFFFFF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 rot="16200000">
            <a:off x="3275393" y="2546043"/>
            <a:ext cx="3072446" cy="13446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chemeClr val="bg2">
                <a:lumMod val="90000"/>
              </a:schemeClr>
            </a:solidFill>
            <a:prstDash val="solid"/>
            <a:headEnd type="none"/>
            <a:tailEnd type="none"/>
          </a:ln>
        </p:spPr>
      </p:sp>
      <p:sp>
        <p:nvSpPr>
          <p:cNvPr id="17" name="Text 14"/>
          <p:cNvSpPr/>
          <p:nvPr/>
        </p:nvSpPr>
        <p:spPr>
          <a:xfrm>
            <a:off x="2231929" y="1359003"/>
            <a:ext cx="1883987" cy="100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Kiosk </a:t>
            </a:r>
            <a:r>
              <a:rPr lang="en-US" sz="1400" b="1" dirty="0" smtClean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 </a:t>
            </a:r>
            <a:r>
              <a:rPr lang="ko-KR" altLang="en-US" sz="1400" b="1" dirty="0" smtClean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직관적 </a:t>
            </a:r>
            <a:r>
              <a:rPr lang="en-US" sz="1400" b="1" dirty="0" smtClean="0">
                <a:solidFill>
                  <a:srgbClr val="2E2E2E"/>
                </a:solidFill>
                <a:ea typeface="+mn-lt"/>
                <a:cs typeface="+mn-lt"/>
              </a:rPr>
              <a:t>UI </a:t>
            </a:r>
            <a:r>
              <a:rPr lang="en-US" sz="1400" b="1" dirty="0">
                <a:solidFill>
                  <a:srgbClr val="2E2E2E"/>
                </a:solidFill>
                <a:ea typeface="+mn-lt"/>
                <a:cs typeface="+mn-lt"/>
              </a:rPr>
              <a:t>/ </a:t>
            </a:r>
            <a:r>
              <a:rPr lang="en-US" sz="1400" b="1" dirty="0" smtClean="0">
                <a:solidFill>
                  <a:srgbClr val="2E2E2E"/>
                </a:solidFill>
                <a:ea typeface="+mn-lt"/>
                <a:cs typeface="+mn-lt"/>
              </a:rPr>
              <a:t>UX</a:t>
            </a:r>
            <a:r>
              <a:rPr lang="en-US" sz="1400" b="1" dirty="0" smtClean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err="1" smtClean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편의성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smtClean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   </a:t>
            </a:r>
            <a:r>
              <a:rPr lang="en-US" sz="1400" b="1" dirty="0" err="1" smtClean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교통약자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 </a:t>
            </a:r>
            <a:endParaRPr lang="ko-KR" altLang="en-US" sz="1400" b="1" dirty="0">
              <a:solidFill>
                <a:srgbClr val="2E2E2E"/>
              </a:solidFill>
              <a:latin typeface="Source Sans Pro"/>
              <a:ea typeface="Source Sans Pro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수요정보</a:t>
            </a:r>
            <a:r>
              <a:rPr lang="ko-KR" altLang="en-US" sz="1400" b="1" dirty="0" smtClean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endParaRPr lang="ko-KR" altLang="en-US" sz="1400" b="1" dirty="0">
              <a:solidFill>
                <a:srgbClr val="2E2E2E"/>
              </a:solidFill>
              <a:latin typeface="Source Sans Pro"/>
              <a:ea typeface="Source Sans Pro"/>
              <a:cs typeface="Calibri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942" y="0"/>
            <a:ext cx="1073477" cy="5149320"/>
            <a:chOff x="942" y="0"/>
            <a:chExt cx="1073477" cy="5149320"/>
          </a:xfrm>
        </p:grpSpPr>
        <p:sp>
          <p:nvSpPr>
            <p:cNvPr id="22" name="Text 3"/>
            <p:cNvSpPr/>
            <p:nvPr/>
          </p:nvSpPr>
          <p:spPr>
            <a:xfrm>
              <a:off x="942" y="0"/>
              <a:ext cx="1073477" cy="5149320"/>
            </a:xfrm>
            <a:prstGeom prst="roundRect">
              <a:avLst>
                <a:gd name="adj" fmla="val -86283"/>
              </a:avLst>
            </a:prstGeom>
            <a:solidFill>
              <a:srgbClr val="3C48F9"/>
            </a:solidFill>
            <a:ln/>
          </p:spPr>
          <p:txBody>
            <a:bodyPr wrap="square" lIns="58876" tIns="607906" rIns="58876" bIns="607906" rtlCol="0" anchor="ctr"/>
            <a:lstStyle/>
            <a:p>
              <a:pPr algn="ctr">
                <a:lnSpc>
                  <a:spcPts val="1920"/>
                </a:lnSpc>
              </a:pPr>
              <a:endParaRPr lang="en-US" sz="1200"/>
            </a:p>
          </p:txBody>
        </p:sp>
        <p:sp>
          <p:nvSpPr>
            <p:cNvPr id="23" name="Text 4"/>
            <p:cNvSpPr/>
            <p:nvPr/>
          </p:nvSpPr>
          <p:spPr>
            <a:xfrm>
              <a:off x="198279" y="3873247"/>
              <a:ext cx="187163" cy="1132922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CONCLUSION</a:t>
              </a:r>
            </a:p>
          </p:txBody>
        </p:sp>
        <p:sp>
          <p:nvSpPr>
            <p:cNvPr id="24" name="Text 4"/>
            <p:cNvSpPr/>
            <p:nvPr/>
          </p:nvSpPr>
          <p:spPr>
            <a:xfrm>
              <a:off x="202089" y="1091879"/>
              <a:ext cx="183353" cy="763130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PLANING</a:t>
              </a:r>
            </a:p>
          </p:txBody>
        </p:sp>
        <p:sp>
          <p:nvSpPr>
            <p:cNvPr id="25" name="Text 4"/>
            <p:cNvSpPr/>
            <p:nvPr/>
          </p:nvSpPr>
          <p:spPr>
            <a:xfrm>
              <a:off x="203635" y="1908349"/>
              <a:ext cx="137161" cy="934924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FUNC/TECH</a:t>
              </a:r>
            </a:p>
          </p:txBody>
        </p:sp>
        <p:sp>
          <p:nvSpPr>
            <p:cNvPr id="26" name="Text 4"/>
            <p:cNvSpPr/>
            <p:nvPr/>
          </p:nvSpPr>
          <p:spPr>
            <a:xfrm>
              <a:off x="201826" y="156955"/>
              <a:ext cx="190971" cy="934924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ABSTRACT</a:t>
              </a:r>
            </a:p>
          </p:txBody>
        </p:sp>
        <p:sp>
          <p:nvSpPr>
            <p:cNvPr id="27" name="Text 4"/>
            <p:cNvSpPr/>
            <p:nvPr/>
          </p:nvSpPr>
          <p:spPr>
            <a:xfrm>
              <a:off x="202089" y="2893317"/>
              <a:ext cx="137161" cy="979930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accent4"/>
                  </a:solidFill>
                  <a:latin typeface="Franklin Gothic Heavy"/>
                </a:rPr>
                <a:t>RESEARCH</a:t>
              </a:r>
            </a:p>
          </p:txBody>
        </p:sp>
      </p:grp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DE6572E2-8AC1-ECC2-E881-FCB756E56FB5}"/>
              </a:ext>
            </a:extLst>
          </p:cNvPr>
          <p:cNvSpPr/>
          <p:nvPr/>
        </p:nvSpPr>
        <p:spPr>
          <a:xfrm>
            <a:off x="2625587" y="2700130"/>
            <a:ext cx="1035326" cy="438978"/>
          </a:xfrm>
          <a:prstGeom prst="flowChartTerminator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77134F4D-45FE-A49C-E4B9-9AAE36FEA995}"/>
              </a:ext>
            </a:extLst>
          </p:cNvPr>
          <p:cNvSpPr/>
          <p:nvPr/>
        </p:nvSpPr>
        <p:spPr>
          <a:xfrm>
            <a:off x="8324795" y="2363827"/>
            <a:ext cx="67236" cy="6723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  <a:prstDash val="solid"/>
          </a:ln>
        </p:spPr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10CCC35E-158D-7727-8C11-3ACFFE43796B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</p:spTree>
    <p:extLst>
      <p:ext uri="{BB962C8B-B14F-4D97-AF65-F5344CB8AC3E}">
        <p14:creationId xmlns:p14="http://schemas.microsoft.com/office/powerpoint/2010/main" val="2622610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A6D190-8692-FA3A-0BE2-D6F0EDD17D14}"/>
              </a:ext>
            </a:extLst>
          </p:cNvPr>
          <p:cNvGrpSpPr/>
          <p:nvPr/>
        </p:nvGrpSpPr>
        <p:grpSpPr>
          <a:xfrm>
            <a:off x="2233274" y="877956"/>
            <a:ext cx="1828800" cy="438978"/>
            <a:chOff x="2233274" y="877956"/>
            <a:chExt cx="1828800" cy="438978"/>
          </a:xfrm>
        </p:grpSpPr>
        <p:sp>
          <p:nvSpPr>
            <p:cNvPr id="2" name="순서도: 수행의 시작/종료 1">
              <a:extLst>
                <a:ext uri="{FF2B5EF4-FFF2-40B4-BE49-F238E27FC236}">
                  <a16:creationId xmlns:a16="http://schemas.microsoft.com/office/drawing/2014/main" id="{93CF9760-7B5F-0DDC-907C-F155EA5E0ADC}"/>
                </a:ext>
              </a:extLst>
            </p:cNvPr>
            <p:cNvSpPr/>
            <p:nvPr/>
          </p:nvSpPr>
          <p:spPr>
            <a:xfrm>
              <a:off x="2625587" y="877956"/>
              <a:ext cx="1035326" cy="438978"/>
            </a:xfrm>
            <a:prstGeom prst="flowChartTerminator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 1"/>
            <p:cNvSpPr/>
            <p:nvPr/>
          </p:nvSpPr>
          <p:spPr>
            <a:xfrm>
              <a:off x="2233274" y="1049389"/>
              <a:ext cx="1828800" cy="1371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080"/>
                </a:lnSpc>
              </a:pPr>
              <a:r>
                <a:rPr lang="en-US" sz="900" b="1" kern="0" spc="96">
                  <a:solidFill>
                    <a:srgbClr val="8C9AAA"/>
                  </a:solidFill>
                  <a:latin typeface="Source Sans Pro"/>
                  <a:ea typeface="Source Sans Pro"/>
                </a:rPr>
                <a:t>STRENGTHS</a:t>
              </a:r>
            </a:p>
          </p:txBody>
        </p:sp>
      </p:grpSp>
      <p:sp>
        <p:nvSpPr>
          <p:cNvPr id="6" name="Text 3"/>
          <p:cNvSpPr/>
          <p:nvPr/>
        </p:nvSpPr>
        <p:spPr>
          <a:xfrm>
            <a:off x="2231850" y="3167439"/>
            <a:ext cx="1828800" cy="854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200000"/>
              </a:lnSpc>
            </a:pP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스마트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쉘터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보급</a:t>
            </a:r>
            <a:endParaRPr lang="en-US" sz="1400" b="1" dirty="0">
              <a:latin typeface="Calibri"/>
              <a:ea typeface="Source Sans Pro"/>
              <a:cs typeface="Calibri"/>
            </a:endParaRPr>
          </a:p>
          <a:p>
            <a:pPr algn="ctr">
              <a:lnSpc>
                <a:spcPct val="200000"/>
              </a:lnSpc>
            </a:pP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교통약자에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대한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지원</a:t>
            </a:r>
            <a:endParaRPr lang="en-US" sz="1400" b="1" dirty="0">
              <a:latin typeface="Calibri"/>
              <a:ea typeface="Source Sans Pro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559844" y="194802"/>
            <a:ext cx="45720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40"/>
              </a:lnSpc>
            </a:pPr>
            <a:r>
              <a:rPr lang="en-US" sz="24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Calibri"/>
              </a:rPr>
              <a:t>SWOT</a:t>
            </a:r>
            <a:endParaRPr lang="en-US" sz="2400" dirty="0">
              <a:solidFill>
                <a:srgbClr val="3C48F9"/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231929" y="1454068"/>
            <a:ext cx="1828800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70"/>
              </a:lnSpc>
            </a:pP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Kiosk ,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직관성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,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편의성</a:t>
            </a:r>
            <a:endParaRPr lang="en-US" sz="1400" dirty="0">
              <a:latin typeface="Source Sans Pro"/>
              <a:ea typeface="Source Sans Pro"/>
              <a:cs typeface="Calibri"/>
            </a:endParaRPr>
          </a:p>
          <a:p>
            <a:pPr algn="ctr">
              <a:lnSpc>
                <a:spcPct val="200000"/>
              </a:lnSpc>
            </a:pP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UI / UX, </a:t>
            </a:r>
            <a:r>
              <a:rPr lang="en-US" sz="1400" b="1" dirty="0" err="1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교통약자</a:t>
            </a:r>
            <a:r>
              <a:rPr lang="en-US" sz="1400" b="1" dirty="0">
                <a:solidFill>
                  <a:srgbClr val="2E2E2E"/>
                </a:solidFill>
                <a:latin typeface="Source Sans Pro"/>
                <a:ea typeface="Source Sans Pro"/>
                <a:cs typeface="Source Sans Pro" pitchFamily="34" charset="-120"/>
              </a:rPr>
              <a:t> </a:t>
            </a:r>
            <a:endParaRPr lang="en-US" sz="1400" dirty="0">
              <a:latin typeface="Source Sans Pro"/>
              <a:ea typeface="Source Sans Pro"/>
              <a:cs typeface="Calibri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942" y="0"/>
            <a:ext cx="1073477" cy="5149320"/>
            <a:chOff x="942" y="0"/>
            <a:chExt cx="1073477" cy="5149320"/>
          </a:xfrm>
        </p:grpSpPr>
        <p:sp>
          <p:nvSpPr>
            <p:cNvPr id="22" name="Text 3"/>
            <p:cNvSpPr/>
            <p:nvPr/>
          </p:nvSpPr>
          <p:spPr>
            <a:xfrm>
              <a:off x="942" y="0"/>
              <a:ext cx="1073477" cy="5149320"/>
            </a:xfrm>
            <a:prstGeom prst="roundRect">
              <a:avLst>
                <a:gd name="adj" fmla="val -86283"/>
              </a:avLst>
            </a:prstGeom>
            <a:solidFill>
              <a:srgbClr val="3C48F9"/>
            </a:solidFill>
            <a:ln/>
          </p:spPr>
          <p:txBody>
            <a:bodyPr wrap="square" lIns="58876" tIns="607906" rIns="58876" bIns="607906" rtlCol="0" anchor="ctr"/>
            <a:lstStyle/>
            <a:p>
              <a:pPr algn="ctr">
                <a:lnSpc>
                  <a:spcPts val="1920"/>
                </a:lnSpc>
              </a:pPr>
              <a:endParaRPr lang="en-US" sz="1200"/>
            </a:p>
          </p:txBody>
        </p:sp>
        <p:sp>
          <p:nvSpPr>
            <p:cNvPr id="23" name="Text 4"/>
            <p:cNvSpPr/>
            <p:nvPr/>
          </p:nvSpPr>
          <p:spPr>
            <a:xfrm>
              <a:off x="198279" y="3873247"/>
              <a:ext cx="187163" cy="1132922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CONCLUSION</a:t>
              </a:r>
            </a:p>
          </p:txBody>
        </p:sp>
        <p:sp>
          <p:nvSpPr>
            <p:cNvPr id="24" name="Text 4"/>
            <p:cNvSpPr/>
            <p:nvPr/>
          </p:nvSpPr>
          <p:spPr>
            <a:xfrm>
              <a:off x="202089" y="1091879"/>
              <a:ext cx="183353" cy="763130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PLANING</a:t>
              </a:r>
            </a:p>
          </p:txBody>
        </p:sp>
        <p:sp>
          <p:nvSpPr>
            <p:cNvPr id="25" name="Text 4"/>
            <p:cNvSpPr/>
            <p:nvPr/>
          </p:nvSpPr>
          <p:spPr>
            <a:xfrm>
              <a:off x="203635" y="1908349"/>
              <a:ext cx="137161" cy="934924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FUNC/TECH</a:t>
              </a:r>
            </a:p>
          </p:txBody>
        </p:sp>
        <p:sp>
          <p:nvSpPr>
            <p:cNvPr id="26" name="Text 4"/>
            <p:cNvSpPr/>
            <p:nvPr/>
          </p:nvSpPr>
          <p:spPr>
            <a:xfrm>
              <a:off x="201826" y="156955"/>
              <a:ext cx="190971" cy="934924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ABSTRACT</a:t>
              </a:r>
            </a:p>
          </p:txBody>
        </p:sp>
        <p:sp>
          <p:nvSpPr>
            <p:cNvPr id="27" name="Text 4"/>
            <p:cNvSpPr/>
            <p:nvPr/>
          </p:nvSpPr>
          <p:spPr>
            <a:xfrm>
              <a:off x="202089" y="2893317"/>
              <a:ext cx="137161" cy="979930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accent4"/>
                  </a:solidFill>
                  <a:latin typeface="Franklin Gothic Heavy"/>
                </a:rPr>
                <a:t>RESEARCH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9D2280B-B129-156B-D0F3-5AE6FC1E78F9}"/>
              </a:ext>
            </a:extLst>
          </p:cNvPr>
          <p:cNvGrpSpPr/>
          <p:nvPr/>
        </p:nvGrpSpPr>
        <p:grpSpPr>
          <a:xfrm>
            <a:off x="2231850" y="2700130"/>
            <a:ext cx="1828800" cy="438978"/>
            <a:chOff x="2231850" y="2700130"/>
            <a:chExt cx="1828800" cy="438978"/>
          </a:xfrm>
        </p:grpSpPr>
        <p:sp>
          <p:nvSpPr>
            <p:cNvPr id="5" name="Text 2"/>
            <p:cNvSpPr/>
            <p:nvPr/>
          </p:nvSpPr>
          <p:spPr>
            <a:xfrm>
              <a:off x="2231850" y="2853010"/>
              <a:ext cx="1828800" cy="1371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080"/>
                </a:lnSpc>
              </a:pPr>
              <a:r>
                <a:rPr lang="en-US" sz="900" b="1" kern="0" spc="96">
                  <a:solidFill>
                    <a:srgbClr val="8C9AAA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OPPORTUNITY</a:t>
              </a:r>
              <a:endParaRPr lang="en-US" sz="900"/>
            </a:p>
          </p:txBody>
        </p:sp>
        <p:sp>
          <p:nvSpPr>
            <p:cNvPr id="18" name="순서도: 수행의 시작/종료 17">
              <a:extLst>
                <a:ext uri="{FF2B5EF4-FFF2-40B4-BE49-F238E27FC236}">
                  <a16:creationId xmlns:a16="http://schemas.microsoft.com/office/drawing/2014/main" id="{DE6572E2-8AC1-ECC2-E881-FCB756E56FB5}"/>
                </a:ext>
              </a:extLst>
            </p:cNvPr>
            <p:cNvSpPr/>
            <p:nvPr/>
          </p:nvSpPr>
          <p:spPr>
            <a:xfrm>
              <a:off x="2625587" y="2700130"/>
              <a:ext cx="1035326" cy="438978"/>
            </a:xfrm>
            <a:prstGeom prst="flowChartTerminator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885A051-D6E3-3A75-9030-A0F1A6B14E80}"/>
              </a:ext>
            </a:extLst>
          </p:cNvPr>
          <p:cNvGrpSpPr/>
          <p:nvPr/>
        </p:nvGrpSpPr>
        <p:grpSpPr>
          <a:xfrm>
            <a:off x="2679101" y="1702294"/>
            <a:ext cx="1828800" cy="438978"/>
            <a:chOff x="4586509" y="1294815"/>
            <a:chExt cx="1828800" cy="438978"/>
          </a:xfrm>
        </p:grpSpPr>
        <p:sp>
          <p:nvSpPr>
            <p:cNvPr id="15" name="순서도: 수행의 시작/종료 14">
              <a:extLst>
                <a:ext uri="{FF2B5EF4-FFF2-40B4-BE49-F238E27FC236}">
                  <a16:creationId xmlns:a16="http://schemas.microsoft.com/office/drawing/2014/main" id="{6183E410-3E2F-8BE4-5E8D-AB41106109C4}"/>
                </a:ext>
              </a:extLst>
            </p:cNvPr>
            <p:cNvSpPr/>
            <p:nvPr/>
          </p:nvSpPr>
          <p:spPr>
            <a:xfrm>
              <a:off x="4978822" y="1294815"/>
              <a:ext cx="1035326" cy="438978"/>
            </a:xfrm>
            <a:prstGeom prst="flowChartTerminator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 1">
              <a:extLst>
                <a:ext uri="{FF2B5EF4-FFF2-40B4-BE49-F238E27FC236}">
                  <a16:creationId xmlns:a16="http://schemas.microsoft.com/office/drawing/2014/main" id="{0EE5B0D2-4412-4B6B-4619-E9A1301F7854}"/>
                </a:ext>
              </a:extLst>
            </p:cNvPr>
            <p:cNvSpPr/>
            <p:nvPr/>
          </p:nvSpPr>
          <p:spPr>
            <a:xfrm>
              <a:off x="4586509" y="1466248"/>
              <a:ext cx="1828800" cy="1371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080"/>
                </a:lnSpc>
              </a:pPr>
              <a:r>
                <a:rPr lang="en-US" sz="900" b="1" kern="0" spc="96">
                  <a:solidFill>
                    <a:srgbClr val="8C9AAA"/>
                  </a:solidFill>
                  <a:latin typeface="Source Sans Pro"/>
                  <a:ea typeface="Source Sans Pro"/>
                </a:rPr>
                <a:t>STRENGTHS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953F4D-DCC6-5A2D-BA40-45FCE0431704}"/>
              </a:ext>
            </a:extLst>
          </p:cNvPr>
          <p:cNvGrpSpPr/>
          <p:nvPr/>
        </p:nvGrpSpPr>
        <p:grpSpPr>
          <a:xfrm>
            <a:off x="2699176" y="2421477"/>
            <a:ext cx="1828800" cy="438978"/>
            <a:chOff x="4585085" y="3116989"/>
            <a:chExt cx="1828800" cy="438978"/>
          </a:xfrm>
        </p:grpSpPr>
        <p:sp>
          <p:nvSpPr>
            <p:cNvPr id="28" name="Text 2">
              <a:extLst>
                <a:ext uri="{FF2B5EF4-FFF2-40B4-BE49-F238E27FC236}">
                  <a16:creationId xmlns:a16="http://schemas.microsoft.com/office/drawing/2014/main" id="{B62BBB04-804D-2E8E-D488-244176005087}"/>
                </a:ext>
              </a:extLst>
            </p:cNvPr>
            <p:cNvSpPr/>
            <p:nvPr/>
          </p:nvSpPr>
          <p:spPr>
            <a:xfrm>
              <a:off x="4585085" y="3269869"/>
              <a:ext cx="1828800" cy="13714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1080"/>
                </a:lnSpc>
              </a:pPr>
              <a:r>
                <a:rPr lang="en-US" sz="900" b="1" kern="0" spc="96">
                  <a:solidFill>
                    <a:srgbClr val="8C9AAA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OPPORTUNITY</a:t>
              </a:r>
              <a:endParaRPr lang="en-US" sz="900"/>
            </a:p>
          </p:txBody>
        </p:sp>
        <p:sp>
          <p:nvSpPr>
            <p:cNvPr id="29" name="순서도: 수행의 시작/종료 28">
              <a:extLst>
                <a:ext uri="{FF2B5EF4-FFF2-40B4-BE49-F238E27FC236}">
                  <a16:creationId xmlns:a16="http://schemas.microsoft.com/office/drawing/2014/main" id="{62BCEC0D-0DFC-6077-FBA2-9338E179D945}"/>
                </a:ext>
              </a:extLst>
            </p:cNvPr>
            <p:cNvSpPr/>
            <p:nvPr/>
          </p:nvSpPr>
          <p:spPr>
            <a:xfrm>
              <a:off x="4978822" y="3116989"/>
              <a:ext cx="1035326" cy="438978"/>
            </a:xfrm>
            <a:prstGeom prst="flowChartTerminator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" name="그림 2" descr="클립아트, 그래픽, 만화 영화, 디자인이(가) 표시된 사진&#10;&#10;자동 생성된 설명">
            <a:extLst>
              <a:ext uri="{FF2B5EF4-FFF2-40B4-BE49-F238E27FC236}">
                <a16:creationId xmlns:a16="http://schemas.microsoft.com/office/drawing/2014/main" id="{40A32598-8249-3673-EEAF-962E7C7B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469" y="1070429"/>
            <a:ext cx="964003" cy="9035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E742D5E-522D-3727-E381-05EE47628500}"/>
              </a:ext>
            </a:extLst>
          </p:cNvPr>
          <p:cNvSpPr txBox="1"/>
          <p:nvPr/>
        </p:nvSpPr>
        <p:spPr>
          <a:xfrm>
            <a:off x="5479676" y="1795182"/>
            <a:ext cx="6992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latin typeface="Franklin Gothic Heavy"/>
                <a:ea typeface="맑은 고딕"/>
                <a:cs typeface="Calibri"/>
              </a:rPr>
              <a:t>Easy</a:t>
            </a:r>
            <a:endParaRPr lang="ko-KR" altLang="en-US">
              <a:latin typeface="Franklin Gothic Heavy"/>
              <a:ea typeface="맑은 고딕"/>
              <a:cs typeface="Calibri"/>
            </a:endParaRPr>
          </a:p>
        </p:txBody>
      </p:sp>
      <p:pic>
        <p:nvPicPr>
          <p:cNvPr id="41" name="그림 27" descr="신발류, 의류, 그림, 사람이(가) 표시된 사진&#10;&#10;자동 생성된 설명">
            <a:extLst>
              <a:ext uri="{FF2B5EF4-FFF2-40B4-BE49-F238E27FC236}">
                <a16:creationId xmlns:a16="http://schemas.microsoft.com/office/drawing/2014/main" id="{619AFFC0-6C77-807A-B19B-E4C180C40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531" y="1202803"/>
            <a:ext cx="734327" cy="874307"/>
          </a:xfrm>
          <a:prstGeom prst="rect">
            <a:avLst/>
          </a:prstGeom>
        </p:spPr>
      </p:pic>
      <p:pic>
        <p:nvPicPr>
          <p:cNvPr id="42" name="그림 42" descr="Fix Hand Equipment · Free image on Pixabay">
            <a:extLst>
              <a:ext uri="{FF2B5EF4-FFF2-40B4-BE49-F238E27FC236}">
                <a16:creationId xmlns:a16="http://schemas.microsoft.com/office/drawing/2014/main" id="{5AD97449-FF18-C702-EA99-A285C6CCF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248" y="2450726"/>
            <a:ext cx="1116107" cy="110266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F73B49E-E77F-81EB-BA7D-A77CD6721A13}"/>
              </a:ext>
            </a:extLst>
          </p:cNvPr>
          <p:cNvSpPr txBox="1"/>
          <p:nvPr/>
        </p:nvSpPr>
        <p:spPr>
          <a:xfrm>
            <a:off x="5338483" y="3368489"/>
            <a:ext cx="9816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latin typeface="Source Sans Pro"/>
                <a:ea typeface="맑은 고딕"/>
                <a:cs typeface="Calibri"/>
              </a:rPr>
              <a:t>기존 KIOSK</a:t>
            </a:r>
          </a:p>
          <a:p>
            <a:pPr algn="l"/>
            <a:endParaRPr lang="ko-KR" altLang="en-US" sz="1200">
              <a:ea typeface="맑은 고딕"/>
              <a:cs typeface="Calibri"/>
            </a:endParaRPr>
          </a:p>
          <a:p>
            <a:endParaRPr lang="ko-KR" altLang="en-US" sz="1200">
              <a:ea typeface="맑은 고딕"/>
              <a:cs typeface="Calibri"/>
            </a:endParaRPr>
          </a:p>
        </p:txBody>
      </p:sp>
      <p:pic>
        <p:nvPicPr>
          <p:cNvPr id="44" name="그림 44" descr="상징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8303A2A0-CCBF-12A3-2983-CC096B21AF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70593" y="2662235"/>
            <a:ext cx="1210236" cy="61912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0AE5CA8-3D08-C906-2A24-7224C74D9B9A}"/>
              </a:ext>
            </a:extLst>
          </p:cNvPr>
          <p:cNvSpPr txBox="1"/>
          <p:nvPr/>
        </p:nvSpPr>
        <p:spPr>
          <a:xfrm>
            <a:off x="7160559" y="3361764"/>
            <a:ext cx="914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latin typeface="학교안심 바른돋움 B"/>
                <a:ea typeface="맑은 고딕"/>
                <a:cs typeface="Calibri"/>
              </a:rPr>
              <a:t>노선 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EC4B7BD-9F1A-FD35-D121-B11EC6C134F7}"/>
              </a:ext>
            </a:extLst>
          </p:cNvPr>
          <p:cNvSpPr/>
          <p:nvPr/>
        </p:nvSpPr>
        <p:spPr>
          <a:xfrm>
            <a:off x="4315747" y="2084117"/>
            <a:ext cx="860611" cy="403411"/>
          </a:xfrm>
          <a:prstGeom prst="rightArrow">
            <a:avLst/>
          </a:prstGeom>
          <a:noFill/>
          <a:ln w="28575">
            <a:solidFill>
              <a:srgbClr val="3C48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accent4"/>
                </a:solidFill>
                <a:latin typeface="Arial Black" panose="020B0A04020102020204" pitchFamily="34" charset="0"/>
                <a:ea typeface="맑은 고딕"/>
                <a:cs typeface="Calibri"/>
              </a:rPr>
              <a:t>S</a:t>
            </a:r>
            <a:r>
              <a:rPr lang="ko-KR" altLang="en-US" sz="1200" b="1" dirty="0" smtClean="0">
                <a:solidFill>
                  <a:schemeClr val="accent4"/>
                </a:solidFill>
                <a:latin typeface="Arial Black" panose="020B0A04020102020204" pitchFamily="34" charset="0"/>
                <a:ea typeface="맑은 고딕"/>
                <a:cs typeface="Calibri"/>
              </a:rPr>
              <a:t> / </a:t>
            </a:r>
            <a:r>
              <a:rPr lang="ko-KR" altLang="en-US" sz="1200" b="1" dirty="0" err="1" smtClean="0">
                <a:solidFill>
                  <a:schemeClr val="accent4"/>
                </a:solidFill>
                <a:latin typeface="Arial Black" panose="020B0A04020102020204" pitchFamily="34" charset="0"/>
                <a:ea typeface="맑은 고딕"/>
                <a:cs typeface="Calibri"/>
              </a:rPr>
              <a:t>O</a:t>
            </a:r>
            <a:endParaRPr lang="ko-KR" altLang="en-US" sz="1200" b="1" dirty="0">
              <a:solidFill>
                <a:schemeClr val="accent4"/>
              </a:solidFill>
              <a:latin typeface="Arial Black" panose="020B0A04020102020204" pitchFamily="34" charset="0"/>
              <a:ea typeface="맑은 고딕"/>
            </a:endParaRPr>
          </a:p>
        </p:txBody>
      </p:sp>
      <p:sp>
        <p:nvSpPr>
          <p:cNvPr id="51" name="Shape 2">
            <a:extLst>
              <a:ext uri="{FF2B5EF4-FFF2-40B4-BE49-F238E27FC236}">
                <a16:creationId xmlns:a16="http://schemas.microsoft.com/office/drawing/2014/main" id="{50630141-6AD0-FE79-1FE2-7AA0C49AB943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</p:spTree>
    <p:extLst>
      <p:ext uri="{BB962C8B-B14F-4D97-AF65-F5344CB8AC3E}">
        <p14:creationId xmlns:p14="http://schemas.microsoft.com/office/powerpoint/2010/main" val="2167684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39" grpId="0"/>
      <p:bldP spid="43" grpId="0"/>
      <p:bldP spid="48" grpId="0"/>
      <p:bldP spid="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074286" y="321038"/>
            <a:ext cx="2125623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40"/>
              </a:lnSpc>
            </a:pPr>
            <a:r>
              <a:rPr lang="en-US" sz="2400" b="1" kern="0" spc="-24" dirty="0">
                <a:solidFill>
                  <a:schemeClr val="accent4"/>
                </a:solidFill>
                <a:latin typeface="Source Sans Pro"/>
                <a:ea typeface="Source Sans Pro"/>
              </a:rPr>
              <a:t>CON</a:t>
            </a:r>
            <a:r>
              <a:rPr lang="en-US" sz="2400" b="1" kern="0" spc="-24" dirty="0">
                <a:solidFill>
                  <a:srgbClr val="3C48F9"/>
                </a:solidFill>
                <a:latin typeface="Source Sans Pro"/>
                <a:ea typeface="Source Sans Pro"/>
              </a:rPr>
              <a:t>CLUSION</a:t>
            </a:r>
            <a:endParaRPr lang="en-US" altLang="ko-KR" sz="2400" b="1" kern="0" spc="-24" dirty="0">
              <a:solidFill>
                <a:srgbClr val="3C48F9"/>
              </a:solidFill>
              <a:latin typeface="Source Sans Pro"/>
              <a:ea typeface="Source Sans Pro"/>
            </a:endParaRPr>
          </a:p>
        </p:txBody>
      </p:sp>
      <p:sp>
        <p:nvSpPr>
          <p:cNvPr id="5" name="Text 2"/>
          <p:cNvSpPr/>
          <p:nvPr/>
        </p:nvSpPr>
        <p:spPr>
          <a:xfrm>
            <a:off x="3695514" y="654025"/>
            <a:ext cx="2797989" cy="193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70"/>
              </a:lnSpc>
            </a:pPr>
            <a:r>
              <a:rPr lang="en-US" altLang="ko-KR" sz="1000" kern="0" spc="96" err="1">
                <a:solidFill>
                  <a:schemeClr val="bg2">
                    <a:lumMod val="75000"/>
                  </a:schemeClr>
                </a:solidFill>
                <a:latin typeface="학교안심 바른돋움 B"/>
                <a:ea typeface="Source Sans Pro"/>
              </a:rPr>
              <a:t>무정차</a:t>
            </a:r>
            <a:r>
              <a:rPr lang="en-US" altLang="ko-KR" sz="1000" kern="0" spc="96">
                <a:solidFill>
                  <a:schemeClr val="bg2">
                    <a:lumMod val="75000"/>
                  </a:schemeClr>
                </a:solidFill>
                <a:latin typeface="학교안심 바른돋움 B"/>
                <a:ea typeface="Source Sans Pro"/>
              </a:rPr>
              <a:t> </a:t>
            </a:r>
            <a:r>
              <a:rPr lang="en-US" altLang="ko-KR" sz="1000" kern="0" spc="96" err="1">
                <a:solidFill>
                  <a:schemeClr val="bg2">
                    <a:lumMod val="75000"/>
                  </a:schemeClr>
                </a:solidFill>
                <a:latin typeface="학교안심 바른돋움 B"/>
                <a:ea typeface="Source Sans Pro"/>
              </a:rPr>
              <a:t>문제를</a:t>
            </a:r>
            <a:r>
              <a:rPr lang="en-US" altLang="ko-KR" sz="1000" kern="0" spc="96">
                <a:solidFill>
                  <a:schemeClr val="bg2">
                    <a:lumMod val="75000"/>
                  </a:schemeClr>
                </a:solidFill>
                <a:latin typeface="학교안심 바른돋움 B"/>
                <a:ea typeface="Source Sans Pro"/>
              </a:rPr>
              <a:t> </a:t>
            </a:r>
            <a:r>
              <a:rPr lang="en-US" altLang="ko-KR" sz="1000" kern="0" spc="96" err="1">
                <a:solidFill>
                  <a:schemeClr val="bg2">
                    <a:lumMod val="75000"/>
                  </a:schemeClr>
                </a:solidFill>
                <a:latin typeface="학교안심 바른돋움 B"/>
                <a:ea typeface="Source Sans Pro"/>
              </a:rPr>
              <a:t>비롯한</a:t>
            </a:r>
            <a:r>
              <a:rPr lang="en-US" altLang="ko-KR" sz="1000" kern="0" spc="96">
                <a:solidFill>
                  <a:schemeClr val="bg2">
                    <a:lumMod val="75000"/>
                  </a:schemeClr>
                </a:solidFill>
                <a:latin typeface="학교안심 바른돋움 B"/>
                <a:ea typeface="Source Sans Pro"/>
              </a:rPr>
              <a:t> </a:t>
            </a:r>
            <a:r>
              <a:rPr lang="en-US" altLang="ko-KR" sz="1000" kern="0" spc="96" err="1">
                <a:solidFill>
                  <a:schemeClr val="bg2">
                    <a:lumMod val="75000"/>
                  </a:schemeClr>
                </a:solidFill>
                <a:latin typeface="학교안심 바른돋움 B"/>
                <a:ea typeface="Source Sans Pro"/>
              </a:rPr>
              <a:t>시내버스</a:t>
            </a:r>
            <a:r>
              <a:rPr lang="en-US" altLang="ko-KR" sz="1000" kern="0" spc="96">
                <a:solidFill>
                  <a:schemeClr val="bg2">
                    <a:lumMod val="75000"/>
                  </a:schemeClr>
                </a:solidFill>
                <a:latin typeface="학교안심 바른돋움 B"/>
                <a:ea typeface="Source Sans Pro"/>
              </a:rPr>
              <a:t> </a:t>
            </a:r>
            <a:r>
              <a:rPr lang="en-US" altLang="ko-KR" sz="1000" kern="0" spc="96" err="1">
                <a:solidFill>
                  <a:schemeClr val="bg2">
                    <a:lumMod val="75000"/>
                  </a:schemeClr>
                </a:solidFill>
                <a:latin typeface="학교안심 바른돋움 B"/>
                <a:ea typeface="Source Sans Pro"/>
              </a:rPr>
              <a:t>문제해결</a:t>
            </a:r>
            <a:r>
              <a:rPr lang="en-US" altLang="ko-KR" sz="1000" kern="0" spc="96">
                <a:solidFill>
                  <a:schemeClr val="bg2">
                    <a:lumMod val="75000"/>
                  </a:schemeClr>
                </a:solidFill>
                <a:latin typeface="Source Sans Pro"/>
                <a:ea typeface="Source Sans Pro"/>
              </a:rPr>
              <a:t> </a:t>
            </a:r>
          </a:p>
          <a:p>
            <a:pPr>
              <a:lnSpc>
                <a:spcPts val="1170"/>
              </a:lnSpc>
            </a:pPr>
            <a:endParaRPr lang="en-US" altLang="ko-KR" sz="1000" kern="0" spc="96">
              <a:solidFill>
                <a:srgbClr val="8C9AAA"/>
              </a:solidFill>
              <a:latin typeface="Source Sans Pro"/>
              <a:ea typeface="Source Sans Pro"/>
            </a:endParaRPr>
          </a:p>
        </p:txBody>
      </p:sp>
      <p:pic>
        <p:nvPicPr>
          <p:cNvPr id="7" name="Image 1" descr="https://pitch-assets-ccb95893-de3f-4266-973c-20049231b248.s3.eu-west-1.amazonaws.com/try-pitch-pdf-export-logo.sv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686FD1-CDB0-19BC-4379-316FF4662188}"/>
              </a:ext>
            </a:extLst>
          </p:cNvPr>
          <p:cNvGrpSpPr/>
          <p:nvPr/>
        </p:nvGrpSpPr>
        <p:grpSpPr>
          <a:xfrm>
            <a:off x="942" y="0"/>
            <a:ext cx="1073477" cy="5149320"/>
            <a:chOff x="942" y="0"/>
            <a:chExt cx="1073477" cy="5149320"/>
          </a:xfrm>
        </p:grpSpPr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291FFAC8-FAA3-C7DA-3E70-503152D501F6}"/>
                </a:ext>
              </a:extLst>
            </p:cNvPr>
            <p:cNvSpPr/>
            <p:nvPr/>
          </p:nvSpPr>
          <p:spPr>
            <a:xfrm>
              <a:off x="942" y="0"/>
              <a:ext cx="1073477" cy="5149320"/>
            </a:xfrm>
            <a:prstGeom prst="roundRect">
              <a:avLst>
                <a:gd name="adj" fmla="val -86283"/>
              </a:avLst>
            </a:prstGeom>
            <a:solidFill>
              <a:srgbClr val="3C48F9"/>
            </a:solidFill>
            <a:ln/>
          </p:spPr>
          <p:txBody>
            <a:bodyPr wrap="square" lIns="58876" tIns="607906" rIns="58876" bIns="607906" rtlCol="0" anchor="ctr"/>
            <a:lstStyle/>
            <a:p>
              <a:pPr algn="ctr">
                <a:lnSpc>
                  <a:spcPts val="1920"/>
                </a:lnSpc>
              </a:pPr>
              <a:endParaRPr lang="en-US" sz="1200"/>
            </a:p>
          </p:txBody>
        </p:sp>
        <p:sp>
          <p:nvSpPr>
            <p:cNvPr id="9" name="Text 4">
              <a:extLst>
                <a:ext uri="{FF2B5EF4-FFF2-40B4-BE49-F238E27FC236}">
                  <a16:creationId xmlns:a16="http://schemas.microsoft.com/office/drawing/2014/main" id="{5B70F544-C034-3A28-BF9F-719C27FCFAEA}"/>
                </a:ext>
              </a:extLst>
            </p:cNvPr>
            <p:cNvSpPr/>
            <p:nvPr/>
          </p:nvSpPr>
          <p:spPr>
            <a:xfrm>
              <a:off x="198279" y="3873247"/>
              <a:ext cx="187163" cy="1132922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accent4"/>
                  </a:solidFill>
                  <a:latin typeface="Franklin Gothic Heavy"/>
                </a:rPr>
                <a:t>CONCLUSION</a:t>
              </a:r>
            </a:p>
          </p:txBody>
        </p: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765A3DF3-24F6-1E70-2A20-02F5EB751D21}"/>
                </a:ext>
              </a:extLst>
            </p:cNvPr>
            <p:cNvSpPr/>
            <p:nvPr/>
          </p:nvSpPr>
          <p:spPr>
            <a:xfrm>
              <a:off x="202089" y="1091879"/>
              <a:ext cx="183353" cy="763130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PLANING</a:t>
              </a:r>
            </a:p>
          </p:txBody>
        </p:sp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88209122-243E-BE04-BD18-290E431A0A22}"/>
                </a:ext>
              </a:extLst>
            </p:cNvPr>
            <p:cNvSpPr/>
            <p:nvPr/>
          </p:nvSpPr>
          <p:spPr>
            <a:xfrm>
              <a:off x="203635" y="1908349"/>
              <a:ext cx="137161" cy="934924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FUNC/TECH</a:t>
              </a:r>
            </a:p>
          </p:txBody>
        </p:sp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7FB936E3-45F3-4B76-E20B-D7461A333DC2}"/>
                </a:ext>
              </a:extLst>
            </p:cNvPr>
            <p:cNvSpPr/>
            <p:nvPr/>
          </p:nvSpPr>
          <p:spPr>
            <a:xfrm>
              <a:off x="201826" y="156955"/>
              <a:ext cx="190971" cy="934924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ABSTRACT</a:t>
              </a:r>
            </a:p>
          </p:txBody>
        </p:sp>
        <p:sp>
          <p:nvSpPr>
            <p:cNvPr id="13" name="Text 4">
              <a:extLst>
                <a:ext uri="{FF2B5EF4-FFF2-40B4-BE49-F238E27FC236}">
                  <a16:creationId xmlns:a16="http://schemas.microsoft.com/office/drawing/2014/main" id="{5C45A788-9862-DC70-E5AC-E64C89F98A21}"/>
                </a:ext>
              </a:extLst>
            </p:cNvPr>
            <p:cNvSpPr/>
            <p:nvPr/>
          </p:nvSpPr>
          <p:spPr>
            <a:xfrm>
              <a:off x="202089" y="2893317"/>
              <a:ext cx="137161" cy="979930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/>
                </a:rPr>
                <a:t>RESEARCH</a:t>
              </a:r>
            </a:p>
          </p:txBody>
        </p:sp>
      </p:grpSp>
      <p:sp>
        <p:nvSpPr>
          <p:cNvPr id="8" name="Shape 2">
            <a:extLst>
              <a:ext uri="{FF2B5EF4-FFF2-40B4-BE49-F238E27FC236}">
                <a16:creationId xmlns:a16="http://schemas.microsoft.com/office/drawing/2014/main" id="{F4BA973F-B19C-2468-13C9-C07BBBE89768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  <p:pic>
        <p:nvPicPr>
          <p:cNvPr id="16" name="그림 1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EAED3EF-267A-DA38-4445-5B70E1061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377" y="980356"/>
            <a:ext cx="3215731" cy="2792988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A53AE6B-0E77-3BFF-4598-86C73A20913D}"/>
              </a:ext>
            </a:extLst>
          </p:cNvPr>
          <p:cNvSpPr/>
          <p:nvPr/>
        </p:nvSpPr>
        <p:spPr>
          <a:xfrm>
            <a:off x="6141644" y="2071081"/>
            <a:ext cx="499213" cy="53782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A775E1-A90D-F272-C79C-94BD0420D725}"/>
              </a:ext>
            </a:extLst>
          </p:cNvPr>
          <p:cNvSpPr/>
          <p:nvPr/>
        </p:nvSpPr>
        <p:spPr>
          <a:xfrm>
            <a:off x="3430804" y="2530712"/>
            <a:ext cx="611545" cy="406392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37A5E78-D406-CD3C-3ED2-E4A2D35938DD}"/>
              </a:ext>
            </a:extLst>
          </p:cNvPr>
          <p:cNvSpPr/>
          <p:nvPr/>
        </p:nvSpPr>
        <p:spPr>
          <a:xfrm>
            <a:off x="3430805" y="2935109"/>
            <a:ext cx="612775" cy="42254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463133-52CA-ECD5-D60C-6AAD185BED8C}"/>
              </a:ext>
            </a:extLst>
          </p:cNvPr>
          <p:cNvSpPr txBox="1"/>
          <p:nvPr/>
        </p:nvSpPr>
        <p:spPr>
          <a:xfrm>
            <a:off x="4713563" y="2338619"/>
            <a:ext cx="9563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solidFill>
                  <a:srgbClr val="FF0000"/>
                </a:solidFill>
                <a:latin typeface="Franklin Gothic Heavy"/>
                <a:ea typeface="맑은 고딕"/>
                <a:cs typeface="Calibri"/>
              </a:rPr>
              <a:t>63 %</a:t>
            </a:r>
            <a:endParaRPr lang="ko-KR" altLang="en-US" sz="2400">
              <a:solidFill>
                <a:srgbClr val="FF0000"/>
              </a:solidFill>
              <a:latin typeface="Franklin Gothic Heavy"/>
            </a:endParaRPr>
          </a:p>
        </p:txBody>
      </p:sp>
      <p:pic>
        <p:nvPicPr>
          <p:cNvPr id="25" name="그림 25" descr="그림, 아동 미술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8AA69219-9060-0947-73BA-F01CCB46F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497" y="1493025"/>
            <a:ext cx="2743200" cy="1878496"/>
          </a:xfrm>
          <a:prstGeom prst="rect">
            <a:avLst/>
          </a:prstGeom>
        </p:spPr>
      </p:pic>
      <p:pic>
        <p:nvPicPr>
          <p:cNvPr id="26" name="그림 26" descr="교통, 차량, 운송 모드, 버스이(가) 표시된 사진&#10;&#10;자동 생성된 설명">
            <a:extLst>
              <a:ext uri="{FF2B5EF4-FFF2-40B4-BE49-F238E27FC236}">
                <a16:creationId xmlns:a16="http://schemas.microsoft.com/office/drawing/2014/main" id="{BAAC6A58-8A58-93F8-CC4A-B8F4B754D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2728" y="1791242"/>
            <a:ext cx="2743200" cy="13656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4" grpId="0"/>
      <p:bldP spid="2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d2311f32-f3c6-4426-81fb-4ecedaa23090?pitch-bytes=290085&amp;pitch-content-type=image%2F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5125" y="-1727"/>
            <a:ext cx="9144000" cy="51435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95003" y="478089"/>
            <a:ext cx="914400" cy="133350"/>
          </a:xfrm>
          <a:prstGeom prst="rect">
            <a:avLst/>
          </a:prstGeom>
          <a:noFill/>
          <a:ln/>
          <a:effectLst>
            <a:outerShdw blurRad="3175" dist="12700" dir="2700000" algn="bl" rotWithShape="0">
              <a:srgbClr val="000000">
                <a:alpha val="7000"/>
              </a:srgbClr>
            </a:outerShdw>
          </a:effectLst>
        </p:spPr>
        <p:txBody>
          <a:bodyPr wrap="square" lIns="0" tIns="0" rIns="0" bIns="0" rtlCol="0" anchor="t"/>
          <a:lstStyle/>
          <a:p>
            <a:pPr algn="l">
              <a:lnSpc>
                <a:spcPts val="1050"/>
              </a:lnSpc>
            </a:pPr>
            <a:r>
              <a:rPr lang="en-US" sz="800" b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</a:t>
            </a:r>
            <a:endParaRPr lang="en-US" sz="75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A20EE7-BDB5-C699-70C7-45722AC1772C}"/>
              </a:ext>
            </a:extLst>
          </p:cNvPr>
          <p:cNvGrpSpPr/>
          <p:nvPr/>
        </p:nvGrpSpPr>
        <p:grpSpPr>
          <a:xfrm>
            <a:off x="1835890" y="812262"/>
            <a:ext cx="8229600" cy="3212089"/>
            <a:chOff x="444411" y="1599110"/>
            <a:chExt cx="8229600" cy="3212089"/>
          </a:xfrm>
        </p:grpSpPr>
        <p:sp>
          <p:nvSpPr>
            <p:cNvPr id="6" name="Text 2"/>
            <p:cNvSpPr/>
            <p:nvPr/>
          </p:nvSpPr>
          <p:spPr>
            <a:xfrm>
              <a:off x="444411" y="1599110"/>
              <a:ext cx="8229600" cy="628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4950"/>
                </a:lnSpc>
              </a:pPr>
              <a:r>
                <a:rPr lang="en-US" sz="4500" b="1" kern="0" spc="-24">
                  <a:solidFill>
                    <a:srgbClr val="3C48F9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Team </a:t>
              </a:r>
              <a:r>
                <a:rPr lang="en-US" sz="4500" b="1" kern="0" spc="-24">
                  <a:solidFill>
                    <a:srgbClr val="FF0000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Hot</a:t>
              </a:r>
              <a:r>
                <a:rPr lang="en-US" sz="1500" b="1" kern="0" spc="-24">
                  <a:solidFill>
                    <a:srgbClr val="3C48F9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(Guy)</a:t>
              </a:r>
              <a:r>
                <a:rPr lang="en-US" sz="4500" b="1" kern="0" spc="-24">
                  <a:solidFill>
                    <a:srgbClr val="3C48F9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Six</a:t>
              </a:r>
              <a:endParaRPr lang="en-US" sz="4500"/>
            </a:p>
          </p:txBody>
        </p:sp>
        <p:sp>
          <p:nvSpPr>
            <p:cNvPr id="8" name="Text 4"/>
            <p:cNvSpPr/>
            <p:nvPr/>
          </p:nvSpPr>
          <p:spPr>
            <a:xfrm>
              <a:off x="3081006" y="3304198"/>
              <a:ext cx="914400" cy="28511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900"/>
                </a:lnSpc>
              </a:pPr>
              <a:r>
                <a:rPr lang="en-US" sz="900" b="1" kern="0" spc="12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FRED (C)  </a:t>
              </a:r>
            </a:p>
            <a:p>
              <a:pPr algn="l">
                <a:lnSpc>
                  <a:spcPts val="900"/>
                </a:lnSpc>
              </a:pPr>
              <a:r>
                <a:rPr lang="en-US" sz="900" b="1" kern="0" spc="12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(</a:t>
              </a:r>
              <a:r>
                <a:rPr lang="en-US" sz="900" b="1" kern="0" spc="12" err="1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신지훈</a:t>
              </a:r>
              <a:r>
                <a:rPr lang="en-US" sz="900" b="1" kern="0" spc="12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)</a:t>
              </a:r>
              <a:endParaRPr lang="en-US" sz="900"/>
            </a:p>
          </p:txBody>
        </p:sp>
        <p:sp>
          <p:nvSpPr>
            <p:cNvPr id="9" name="Text 5"/>
            <p:cNvSpPr/>
            <p:nvPr/>
          </p:nvSpPr>
          <p:spPr>
            <a:xfrm>
              <a:off x="4289217" y="3348769"/>
              <a:ext cx="914400" cy="11430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900"/>
                </a:lnSpc>
              </a:pPr>
              <a:r>
                <a:rPr lang="en-US" sz="900" b="1" kern="0" spc="12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RICE (신제형)</a:t>
              </a:r>
              <a:endParaRPr lang="en-US" sz="900"/>
            </a:p>
          </p:txBody>
        </p:sp>
        <p:sp>
          <p:nvSpPr>
            <p:cNvPr id="10" name="Text 6"/>
            <p:cNvSpPr/>
            <p:nvPr/>
          </p:nvSpPr>
          <p:spPr>
            <a:xfrm>
              <a:off x="5418228" y="3348191"/>
              <a:ext cx="1828800" cy="11430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900"/>
                </a:lnSpc>
              </a:pPr>
              <a:r>
                <a:rPr lang="en-US" sz="900" b="1" kern="0" spc="12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MOUNT(성연석)</a:t>
              </a:r>
              <a:endParaRPr lang="en-US" sz="900"/>
            </a:p>
          </p:txBody>
        </p:sp>
        <p:sp>
          <p:nvSpPr>
            <p:cNvPr id="11" name="Text 7"/>
            <p:cNvSpPr/>
            <p:nvPr/>
          </p:nvSpPr>
          <p:spPr>
            <a:xfrm>
              <a:off x="3078110" y="4449624"/>
              <a:ext cx="914400" cy="11430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900"/>
                </a:lnSpc>
              </a:pPr>
              <a:r>
                <a:rPr lang="en-US" sz="900" b="1" kern="0" spc="12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Json (이정훈)</a:t>
              </a:r>
              <a:endParaRPr lang="en-US" sz="900"/>
            </a:p>
          </p:txBody>
        </p:sp>
        <p:sp>
          <p:nvSpPr>
            <p:cNvPr id="12" name="Text 8"/>
            <p:cNvSpPr/>
            <p:nvPr/>
          </p:nvSpPr>
          <p:spPr>
            <a:xfrm>
              <a:off x="5414495" y="4406150"/>
              <a:ext cx="914400" cy="11430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900"/>
                </a:lnSpc>
              </a:pPr>
              <a:r>
                <a:rPr lang="en-US" sz="900" b="1" kern="0" spc="12">
                  <a:solidFill>
                    <a:srgbClr val="2E2E2E">
                      <a:alpha val="34000"/>
                    </a:srgbClr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MIC(하수빈)</a:t>
              </a:r>
              <a:endParaRPr lang="en-US" sz="900"/>
            </a:p>
          </p:txBody>
        </p:sp>
        <p:sp>
          <p:nvSpPr>
            <p:cNvPr id="13" name="Text 9"/>
            <p:cNvSpPr/>
            <p:nvPr/>
          </p:nvSpPr>
          <p:spPr>
            <a:xfrm>
              <a:off x="4289235" y="4487076"/>
              <a:ext cx="914400" cy="11430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900"/>
                </a:lnSpc>
              </a:pPr>
              <a:r>
                <a:rPr lang="en-US" sz="900" b="1" kern="0" spc="12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Peter (송민철)</a:t>
              </a:r>
              <a:endParaRPr lang="en-US" sz="900"/>
            </a:p>
          </p:txBody>
        </p:sp>
        <p:sp>
          <p:nvSpPr>
            <p:cNvPr id="14" name="Text 10"/>
            <p:cNvSpPr/>
            <p:nvPr/>
          </p:nvSpPr>
          <p:spPr>
            <a:xfrm>
              <a:off x="3081006" y="3548777"/>
              <a:ext cx="914400" cy="18663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1470"/>
                </a:lnSpc>
              </a:pPr>
              <a:r>
                <a:rPr lang="en-US" sz="1100" b="1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BE / DE</a:t>
              </a:r>
              <a:endParaRPr lang="en-US" sz="1050"/>
            </a:p>
          </p:txBody>
        </p:sp>
        <p:sp>
          <p:nvSpPr>
            <p:cNvPr id="15" name="Text 11"/>
            <p:cNvSpPr/>
            <p:nvPr/>
          </p:nvSpPr>
          <p:spPr>
            <a:xfrm>
              <a:off x="4279528" y="3550367"/>
              <a:ext cx="914400" cy="18663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1470"/>
                </a:lnSpc>
              </a:pPr>
              <a:r>
                <a:rPr lang="en-US" sz="1100" b="1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PM / FE </a:t>
              </a:r>
              <a:endParaRPr lang="en-US" sz="1050"/>
            </a:p>
          </p:txBody>
        </p:sp>
        <p:sp>
          <p:nvSpPr>
            <p:cNvPr id="16" name="Text 12"/>
            <p:cNvSpPr/>
            <p:nvPr/>
          </p:nvSpPr>
          <p:spPr>
            <a:xfrm>
              <a:off x="5424933" y="3553554"/>
              <a:ext cx="914400" cy="18663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1470"/>
                </a:lnSpc>
              </a:pPr>
              <a:r>
                <a:rPr lang="en-US" sz="1100" b="1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BE / AD</a:t>
              </a:r>
              <a:endParaRPr lang="en-US" sz="1050"/>
            </a:p>
          </p:txBody>
        </p:sp>
        <p:sp>
          <p:nvSpPr>
            <p:cNvPr id="17" name="Text 13"/>
            <p:cNvSpPr/>
            <p:nvPr/>
          </p:nvSpPr>
          <p:spPr>
            <a:xfrm>
              <a:off x="3079923" y="4587117"/>
              <a:ext cx="914400" cy="18663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1470"/>
                </a:lnSpc>
              </a:pPr>
              <a:r>
                <a:rPr lang="en-US" sz="1100" b="1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FE / WP</a:t>
              </a:r>
              <a:endParaRPr lang="en-US" sz="1050"/>
            </a:p>
          </p:txBody>
        </p:sp>
        <p:sp>
          <p:nvSpPr>
            <p:cNvPr id="18" name="Text 14"/>
            <p:cNvSpPr/>
            <p:nvPr/>
          </p:nvSpPr>
          <p:spPr>
            <a:xfrm>
              <a:off x="5414371" y="4542424"/>
              <a:ext cx="1828800" cy="18663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1470"/>
                </a:lnSpc>
              </a:pPr>
              <a:r>
                <a:rPr lang="en-US" sz="1100" b="1">
                  <a:solidFill>
                    <a:srgbClr val="2E2E2E">
                      <a:alpha val="34000"/>
                    </a:srgbClr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FE / Embedded</a:t>
              </a:r>
              <a:endParaRPr lang="en-US" sz="1050"/>
            </a:p>
          </p:txBody>
        </p:sp>
        <p:sp>
          <p:nvSpPr>
            <p:cNvPr id="19" name="Text 15"/>
            <p:cNvSpPr/>
            <p:nvPr/>
          </p:nvSpPr>
          <p:spPr>
            <a:xfrm>
              <a:off x="4286479" y="4624569"/>
              <a:ext cx="914400" cy="186630"/>
            </a:xfrm>
            <a:prstGeom prst="rect">
              <a:avLst/>
            </a:prstGeom>
            <a:noFill/>
            <a:ln/>
            <a:effectLst>
              <a:outerShdw blurRad="3175" dist="12700" dir="2700000" algn="bl" rotWithShape="0">
                <a:srgbClr val="000000">
                  <a:alpha val="7000"/>
                </a:srgbClr>
              </a:outerShdw>
            </a:effectLst>
          </p:spPr>
          <p:txBody>
            <a:bodyPr wrap="square" lIns="0" tIns="0" rIns="0" bIns="0" rtlCol="0" anchor="t"/>
            <a:lstStyle/>
            <a:p>
              <a:pPr algn="l">
                <a:lnSpc>
                  <a:spcPts val="1470"/>
                </a:lnSpc>
              </a:pPr>
              <a:r>
                <a:rPr lang="en-US" sz="1100" b="1">
                  <a:solidFill>
                    <a:srgbClr val="2E2E2E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BE / UI</a:t>
              </a:r>
              <a:endParaRPr lang="en-US" sz="1050"/>
            </a:p>
          </p:txBody>
        </p:sp>
        <p:pic>
          <p:nvPicPr>
            <p:cNvPr id="20" name="Image 1" descr="https://pitch-assets-ccb95893-de3f-4266-973c-20049231b248.s3.eu-west-1.amazonaws.com/cf050a5c-8863-4c40-a6f9-64ac9d3bbaa2?pitch-bytes=77287&amp;pitch-content-type=image%2Fpng"/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424933" y="2702732"/>
              <a:ext cx="544392" cy="547366"/>
            </a:xfrm>
            <a:prstGeom prst="rect">
              <a:avLst/>
            </a:prstGeom>
            <a:effectLst>
              <a:outerShdw blurRad="3175" dist="50800" dir="2700000" algn="bl" rotWithShape="0">
                <a:srgbClr val="000000">
                  <a:alpha val="7000"/>
                </a:srgbClr>
              </a:outerShdw>
            </a:effectLst>
          </p:spPr>
        </p:pic>
        <p:pic>
          <p:nvPicPr>
            <p:cNvPr id="21" name="Image 2" descr="https://pitch-assets-ccb95893-de3f-4266-973c-20049231b248.s3.eu-west-1.amazonaws.com/50e50b89-688b-45de-8f25-5557ddd4edad?pitch-bytes=29742&amp;pitch-content-type=image%2Fpng"/>
            <p:cNvPicPr>
              <a:picLocks noChangeAspect="1"/>
            </p:cNvPicPr>
            <p:nvPr/>
          </p:nvPicPr>
          <p:blipFill>
            <a:blip r:embed="rId5"/>
            <a:srcRect l="16032" t="5469" r="16032" b="5469"/>
            <a:stretch/>
          </p:blipFill>
          <p:spPr>
            <a:xfrm>
              <a:off x="3075977" y="2697101"/>
              <a:ext cx="494237" cy="510719"/>
            </a:xfrm>
            <a:prstGeom prst="rect">
              <a:avLst/>
            </a:prstGeom>
            <a:effectLst>
              <a:outerShdw blurRad="3175" dist="50800" dir="2700000" algn="bl" rotWithShape="0">
                <a:srgbClr val="000000">
                  <a:alpha val="7000"/>
                </a:srgbClr>
              </a:outerShdw>
            </a:effectLst>
          </p:spPr>
        </p:pic>
        <p:pic>
          <p:nvPicPr>
            <p:cNvPr id="22" name="Image 3" descr="https://pitch-assets-ccb95893-de3f-4266-973c-20049231b248.s3.eu-west-1.amazonaws.com/4d11ca06-301b-408e-ae18-9d61666d6a62?pitch-bytes=21149&amp;pitch-content-type=image%2Fpng"/>
            <p:cNvPicPr>
              <a:picLocks noChangeAspect="1"/>
            </p:cNvPicPr>
            <p:nvPr/>
          </p:nvPicPr>
          <p:blipFill>
            <a:blip r:embed="rId6"/>
            <a:srcRect t="1124" b="1124"/>
            <a:stretch/>
          </p:blipFill>
          <p:spPr>
            <a:xfrm>
              <a:off x="4288976" y="2697101"/>
              <a:ext cx="501525" cy="547367"/>
            </a:xfrm>
            <a:prstGeom prst="rect">
              <a:avLst/>
            </a:prstGeom>
            <a:effectLst>
              <a:outerShdw blurRad="3175" dist="50800" dir="2700000" algn="bl" rotWithShape="0">
                <a:srgbClr val="000000">
                  <a:alpha val="7000"/>
                </a:srgbClr>
              </a:outerShdw>
            </a:effectLst>
          </p:spPr>
        </p:pic>
        <p:pic>
          <p:nvPicPr>
            <p:cNvPr id="23" name="Image 4" descr="https://pitch-assets-ccb95893-de3f-4266-973c-20049231b248.s3.eu-west-1.amazonaws.com/8dbd0104-6e68-44ae-b979-b316a821d6fd?pitch-bytes=5758&amp;pitch-content-type=image%2Fpng"/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080825" y="3826435"/>
              <a:ext cx="496079" cy="512801"/>
            </a:xfrm>
            <a:prstGeom prst="rect">
              <a:avLst/>
            </a:prstGeom>
            <a:effectLst>
              <a:outerShdw blurRad="3175" dist="50800" dir="2700000" algn="bl" rotWithShape="0">
                <a:srgbClr val="000000">
                  <a:alpha val="7000"/>
                </a:srgbClr>
              </a:outerShdw>
            </a:effectLst>
          </p:spPr>
        </p:pic>
        <p:pic>
          <p:nvPicPr>
            <p:cNvPr id="24" name="Image 5" descr="https://pitch-assets-ccb95893-de3f-4266-973c-20049231b248.s3.eu-west-1.amazonaws.com/03a9dcdd-bf9b-4de4-b192-ee2e64786999?pitch-bytes=22093&amp;pitch-content-type=image%2Fpng"/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287674" y="3824296"/>
              <a:ext cx="496325" cy="548025"/>
            </a:xfrm>
            <a:prstGeom prst="rect">
              <a:avLst/>
            </a:prstGeom>
            <a:effectLst>
              <a:outerShdw blurRad="3175" dist="50800" dir="2700000" algn="bl" rotWithShape="0">
                <a:srgbClr val="000000">
                  <a:alpha val="7000"/>
                </a:srgbClr>
              </a:outerShdw>
            </a:effectLst>
          </p:spPr>
        </p:pic>
        <p:pic>
          <p:nvPicPr>
            <p:cNvPr id="25" name="Image 6" descr="https://pitch-assets-ccb95893-de3f-4266-973c-20049231b248.s3.eu-west-1.amazonaws.com/c3872a28-84b5-4e35-bcf7-5fc3d606ec00?pitch-bytes=15984&amp;pitch-content-type=image%2Fpng"/>
            <p:cNvPicPr>
              <a:picLocks noChangeAspect="1"/>
            </p:cNvPicPr>
            <p:nvPr/>
          </p:nvPicPr>
          <p:blipFill>
            <a:blip r:embed="rId9">
              <a:alphaModFix amt="46000"/>
            </a:blip>
            <a:srcRect t="7437" b="7437"/>
            <a:stretch/>
          </p:blipFill>
          <p:spPr>
            <a:xfrm>
              <a:off x="5419967" y="3862110"/>
              <a:ext cx="437117" cy="436933"/>
            </a:xfrm>
            <a:prstGeom prst="rect">
              <a:avLst/>
            </a:prstGeom>
            <a:effectLst>
              <a:outerShdw blurRad="3175" dist="50800" dir="2700000" algn="bl" rotWithShape="0">
                <a:srgbClr val="000000">
                  <a:alpha val="7000"/>
                </a:srgbClr>
              </a:outerShdw>
            </a:effectLst>
          </p:spPr>
        </p:pic>
      </p:grpSp>
      <p:sp>
        <p:nvSpPr>
          <p:cNvPr id="27" name="Text 0">
            <a:extLst>
              <a:ext uri="{FF2B5EF4-FFF2-40B4-BE49-F238E27FC236}">
                <a16:creationId xmlns:a16="http://schemas.microsoft.com/office/drawing/2014/main" id="{022899E1-6FDE-61EE-C0ED-1893F6B12268}"/>
              </a:ext>
            </a:extLst>
          </p:cNvPr>
          <p:cNvSpPr/>
          <p:nvPr/>
        </p:nvSpPr>
        <p:spPr>
          <a:xfrm>
            <a:off x="-2278566" y="2768192"/>
            <a:ext cx="8229600" cy="670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640"/>
              </a:lnSpc>
            </a:pPr>
            <a:r>
              <a:rPr lang="en-US" sz="2400" b="1" kern="0" spc="-24">
                <a:solidFill>
                  <a:srgbClr val="3C48F9"/>
                </a:solidFill>
                <a:latin typeface="Source Sans Pro"/>
                <a:ea typeface="Source Sans Pro"/>
              </a:rPr>
              <a:t>“</a:t>
            </a:r>
            <a:r>
              <a:rPr lang="en-US" sz="5000" b="1" kern="0" spc="-24">
                <a:solidFill>
                  <a:srgbClr val="3C48F9"/>
                </a:solidFill>
                <a:latin typeface="Source Sans Pro"/>
                <a:ea typeface="Source Sans Pro"/>
              </a:rPr>
              <a:t>Q&amp;A</a:t>
            </a:r>
            <a:r>
              <a:rPr lang="en-US" sz="2400" b="1" kern="0" spc="-24">
                <a:solidFill>
                  <a:srgbClr val="3C48F9"/>
                </a:solidFill>
                <a:latin typeface="Source Sans Pro"/>
                <a:ea typeface="Source Sans Pro"/>
              </a:rPr>
              <a:t>"</a:t>
            </a:r>
            <a:endParaRPr lang="en-US" sz="2400"/>
          </a:p>
        </p:txBody>
      </p:sp>
      <p:pic>
        <p:nvPicPr>
          <p:cNvPr id="29" name="Image 1" descr="https://pitch-assets-ccb95893-de3f-4266-973c-20049231b248.s3.eu-west-1.amazonaws.com/d846ffaf-675e-4fce-93f5-d2fada617dec?pitch-bytes=5464050&amp;pitch-content-type=image%2Fpng">
            <a:extLst>
              <a:ext uri="{FF2B5EF4-FFF2-40B4-BE49-F238E27FC236}">
                <a16:creationId xmlns:a16="http://schemas.microsoft.com/office/drawing/2014/main" id="{311CF06F-D697-7CE8-538E-5030A3613E2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389398" y="1443083"/>
            <a:ext cx="1095375" cy="8238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9322" y="2117157"/>
            <a:ext cx="82296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950"/>
              </a:lnSpc>
            </a:pPr>
            <a:r>
              <a:rPr lang="en-US" sz="4500" b="1" kern="0" spc="-24">
                <a:solidFill>
                  <a:srgbClr val="3C48F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</a:t>
            </a:r>
            <a:endParaRPr lang="en-US" sz="4500"/>
          </a:p>
        </p:txBody>
      </p:sp>
      <p:sp>
        <p:nvSpPr>
          <p:cNvPr id="4" name="Text 1"/>
          <p:cNvSpPr/>
          <p:nvPr/>
        </p:nvSpPr>
        <p:spPr>
          <a:xfrm>
            <a:off x="475990" y="1962106"/>
            <a:ext cx="8229600" cy="148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70"/>
              </a:lnSpc>
            </a:pPr>
            <a:r>
              <a:rPr lang="en-US" sz="1000" b="0" kern="0" spc="96">
                <a:solidFill>
                  <a:srgbClr val="8C9AAA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TAKE A BUS</a:t>
            </a:r>
            <a:endParaRPr lang="en-US" sz="975"/>
          </a:p>
        </p:txBody>
      </p:sp>
      <p:sp>
        <p:nvSpPr>
          <p:cNvPr id="5" name="Shape 2"/>
          <p:cNvSpPr/>
          <p:nvPr/>
        </p:nvSpPr>
        <p:spPr>
          <a:xfrm rot="16200000">
            <a:off x="4332654" y="4902618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4521" y="489390"/>
            <a:ext cx="1650418" cy="40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3600" b="1" kern="0" spc="-24" dirty="0">
                <a:solidFill>
                  <a:schemeClr val="accent4"/>
                </a:solidFill>
                <a:latin typeface="Source Sans Pro"/>
                <a:ea typeface="Source Sans Pro"/>
              </a:rPr>
              <a:t>INDEX</a:t>
            </a:r>
            <a:endParaRPr lang="ko-KR" altLang="en-US" sz="3600" dirty="0">
              <a:solidFill>
                <a:schemeClr val="accent4"/>
              </a:solidFill>
              <a:ea typeface="맑은 고딕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54808" y="3309017"/>
            <a:ext cx="914400" cy="1485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190500" indent="-190500" algn="l">
              <a:lnSpc>
                <a:spcPts val="1170"/>
              </a:lnSpc>
              <a:buSzPct val="100000"/>
              <a:buFont typeface="+mj-lt"/>
              <a:buAutoNum type="arabicPeriod"/>
            </a:pPr>
            <a:r>
              <a:rPr lang="en-US" sz="1000" b="0" kern="0" spc="96">
                <a:solidFill>
                  <a:srgbClr val="FFFFFF">
                    <a:alpha val="53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기대효과</a:t>
            </a:r>
            <a:endParaRPr lang="en-US" sz="975"/>
          </a:p>
        </p:txBody>
      </p:sp>
      <p:grpSp>
        <p:nvGrpSpPr>
          <p:cNvPr id="22" name="그룹 21"/>
          <p:cNvGrpSpPr/>
          <p:nvPr/>
        </p:nvGrpSpPr>
        <p:grpSpPr>
          <a:xfrm>
            <a:off x="942" y="0"/>
            <a:ext cx="1073477" cy="5149320"/>
            <a:chOff x="942" y="0"/>
            <a:chExt cx="1073477" cy="5149320"/>
          </a:xfrm>
        </p:grpSpPr>
        <p:sp>
          <p:nvSpPr>
            <p:cNvPr id="6" name="Text 3"/>
            <p:cNvSpPr/>
            <p:nvPr/>
          </p:nvSpPr>
          <p:spPr>
            <a:xfrm>
              <a:off x="942" y="0"/>
              <a:ext cx="1073477" cy="5149320"/>
            </a:xfrm>
            <a:prstGeom prst="roundRect">
              <a:avLst>
                <a:gd name="adj" fmla="val -86283"/>
              </a:avLst>
            </a:prstGeom>
            <a:solidFill>
              <a:srgbClr val="3C48F9"/>
            </a:solidFill>
            <a:ln/>
          </p:spPr>
          <p:txBody>
            <a:bodyPr wrap="square" lIns="58876" tIns="607906" rIns="58876" bIns="607906" rtlCol="0" anchor="ctr"/>
            <a:lstStyle/>
            <a:p>
              <a:pPr algn="ctr">
                <a:lnSpc>
                  <a:spcPts val="1920"/>
                </a:lnSpc>
              </a:pPr>
              <a:endParaRPr lang="en-US" sz="1200"/>
            </a:p>
          </p:txBody>
        </p:sp>
        <p:sp>
          <p:nvSpPr>
            <p:cNvPr id="7" name="Text 4"/>
            <p:cNvSpPr/>
            <p:nvPr/>
          </p:nvSpPr>
          <p:spPr>
            <a:xfrm>
              <a:off x="198279" y="3873247"/>
              <a:ext cx="187163" cy="1132922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CONCLUSION</a:t>
              </a:r>
            </a:p>
          </p:txBody>
        </p:sp>
        <p:sp>
          <p:nvSpPr>
            <p:cNvPr id="18" name="Text 4"/>
            <p:cNvSpPr/>
            <p:nvPr/>
          </p:nvSpPr>
          <p:spPr>
            <a:xfrm>
              <a:off x="202089" y="1091879"/>
              <a:ext cx="183353" cy="763130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PLANING</a:t>
              </a:r>
            </a:p>
          </p:txBody>
        </p:sp>
        <p:sp>
          <p:nvSpPr>
            <p:cNvPr id="19" name="Text 4"/>
            <p:cNvSpPr/>
            <p:nvPr/>
          </p:nvSpPr>
          <p:spPr>
            <a:xfrm>
              <a:off x="203635" y="1908349"/>
              <a:ext cx="137161" cy="934924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FUNC/TECH</a:t>
              </a:r>
            </a:p>
          </p:txBody>
        </p:sp>
        <p:sp>
          <p:nvSpPr>
            <p:cNvPr id="20" name="Text 4"/>
            <p:cNvSpPr/>
            <p:nvPr/>
          </p:nvSpPr>
          <p:spPr>
            <a:xfrm>
              <a:off x="201826" y="156955"/>
              <a:ext cx="190971" cy="934924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ABSTRACT</a:t>
              </a:r>
            </a:p>
          </p:txBody>
        </p:sp>
        <p:sp>
          <p:nvSpPr>
            <p:cNvPr id="21" name="Text 4"/>
            <p:cNvSpPr/>
            <p:nvPr/>
          </p:nvSpPr>
          <p:spPr>
            <a:xfrm>
              <a:off x="202089" y="2893317"/>
              <a:ext cx="137161" cy="979930"/>
            </a:xfrm>
            <a:prstGeom prst="rect">
              <a:avLst/>
            </a:prstGeom>
            <a:noFill/>
            <a:ln/>
          </p:spPr>
          <p:txBody>
            <a:bodyPr vert="vert270" wrap="square" lIns="0" tIns="0" rIns="0" bIns="0" rtlCol="0" anchor="t"/>
            <a:lstStyle/>
            <a:p>
              <a:pPr algn="ctr">
                <a:lnSpc>
                  <a:spcPts val="1300"/>
                </a:lnSpc>
              </a:pPr>
              <a:r>
                <a:rPr lang="en-US" sz="130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RESEARCH</a:t>
              </a:r>
            </a:p>
          </p:txBody>
        </p:sp>
      </p:grpSp>
      <p:sp>
        <p:nvSpPr>
          <p:cNvPr id="8" name="Shape 2">
            <a:extLst>
              <a:ext uri="{FF2B5EF4-FFF2-40B4-BE49-F238E27FC236}">
                <a16:creationId xmlns:a16="http://schemas.microsoft.com/office/drawing/2014/main" id="{F7544430-CEE3-1EDF-63D7-CAF12C9E3175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A7CA1855-ADA4-DDEF-15BA-3692224A651E}"/>
              </a:ext>
            </a:extLst>
          </p:cNvPr>
          <p:cNvSpPr/>
          <p:nvPr/>
        </p:nvSpPr>
        <p:spPr>
          <a:xfrm>
            <a:off x="3245750" y="1131584"/>
            <a:ext cx="3611083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US" altLang="ko-KR" sz="4000" b="1" kern="0" spc="-24" dirty="0">
                <a:solidFill>
                  <a:schemeClr val="accent4"/>
                </a:solidFill>
                <a:latin typeface="Source Sans Pro"/>
                <a:ea typeface="Source Sans Pro"/>
                <a:cs typeface="Calibri"/>
              </a:rPr>
              <a:t>1. </a:t>
            </a:r>
            <a:r>
              <a:rPr lang="ko-KR" altLang="en-US" sz="28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Calibri"/>
              </a:rPr>
              <a:t>ABSTRACT</a:t>
            </a:r>
            <a:endParaRPr lang="ko-KR" sz="2800" dirty="0">
              <a:solidFill>
                <a:srgbClr val="000000"/>
              </a:solidFill>
              <a:latin typeface="Calibri"/>
              <a:ea typeface="맑은 고딕"/>
              <a:cs typeface="Calibri" panose="020F0502020204030204"/>
            </a:endParaRPr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19D035B7-931D-10A9-E030-3B61E3C34093}"/>
              </a:ext>
            </a:extLst>
          </p:cNvPr>
          <p:cNvSpPr/>
          <p:nvPr/>
        </p:nvSpPr>
        <p:spPr>
          <a:xfrm>
            <a:off x="3245750" y="1798579"/>
            <a:ext cx="5103120" cy="650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US" sz="4000" b="1" kern="0" spc="-24" dirty="0">
                <a:solidFill>
                  <a:schemeClr val="accent4"/>
                </a:solidFill>
                <a:latin typeface="Source Sans Pro"/>
                <a:ea typeface="Source Sans Pro"/>
                <a:cs typeface="Calibri"/>
              </a:rPr>
              <a:t>2. </a:t>
            </a:r>
            <a:r>
              <a:rPr lang="en-US" sz="28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Calibri"/>
              </a:rPr>
              <a:t>PLANING BACKGROUND</a:t>
            </a: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E34EE498-A7E1-B1B8-4A4B-3DB00DC659FF}"/>
              </a:ext>
            </a:extLst>
          </p:cNvPr>
          <p:cNvSpPr/>
          <p:nvPr/>
        </p:nvSpPr>
        <p:spPr>
          <a:xfrm>
            <a:off x="3245751" y="2465577"/>
            <a:ext cx="3611083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US" sz="4000" b="1" kern="0" spc="-24" dirty="0">
                <a:solidFill>
                  <a:schemeClr val="accent4"/>
                </a:solidFill>
                <a:latin typeface="Source Sans Pro"/>
                <a:ea typeface="Source Sans Pro"/>
                <a:cs typeface="Calibri"/>
              </a:rPr>
              <a:t>3. </a:t>
            </a:r>
            <a:r>
              <a:rPr lang="en-US" sz="28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Calibri"/>
              </a:rPr>
              <a:t>FUNC/TECH</a:t>
            </a:r>
            <a:endParaRPr lang="en-US" sz="2800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A0F48EC9-30D8-EA56-54B8-1E9A63CDE370}"/>
              </a:ext>
            </a:extLst>
          </p:cNvPr>
          <p:cNvSpPr/>
          <p:nvPr/>
        </p:nvSpPr>
        <p:spPr>
          <a:xfrm>
            <a:off x="3245750" y="3132573"/>
            <a:ext cx="3611083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US" sz="4000" b="1" kern="0" spc="-24" dirty="0">
                <a:solidFill>
                  <a:schemeClr val="accent4"/>
                </a:solidFill>
                <a:latin typeface="Source Sans Pro"/>
                <a:ea typeface="Source Sans Pro"/>
                <a:cs typeface="Calibri"/>
              </a:rPr>
              <a:t>4. </a:t>
            </a:r>
            <a:r>
              <a:rPr lang="en-US" sz="28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Calibri"/>
              </a:rPr>
              <a:t>RESEARCH</a:t>
            </a:r>
            <a:endParaRPr lang="en-US" sz="2800" dirty="0">
              <a:latin typeface="Source Sans Pro"/>
              <a:ea typeface="Source Sans Pro"/>
              <a:cs typeface="Calibri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AF852D9A-A4FF-6517-CE57-92D2EC87383C}"/>
              </a:ext>
            </a:extLst>
          </p:cNvPr>
          <p:cNvSpPr/>
          <p:nvPr/>
        </p:nvSpPr>
        <p:spPr>
          <a:xfrm>
            <a:off x="3245750" y="3806625"/>
            <a:ext cx="3611083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950"/>
              </a:lnSpc>
            </a:pPr>
            <a:r>
              <a:rPr lang="en-US" sz="4000" b="1" kern="0" spc="-24" dirty="0">
                <a:solidFill>
                  <a:schemeClr val="accent4"/>
                </a:solidFill>
                <a:latin typeface="Source Sans Pro"/>
                <a:ea typeface="Source Sans Pro"/>
                <a:cs typeface="Calibri"/>
              </a:rPr>
              <a:t>5. </a:t>
            </a:r>
            <a:r>
              <a:rPr lang="en-US" sz="28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Calibri"/>
              </a:rPr>
              <a:t>CONCLUSION</a:t>
            </a:r>
            <a:endParaRPr lang="en-US" sz="2800" dirty="0">
              <a:solidFill>
                <a:srgbClr val="000000"/>
              </a:solidFill>
              <a:latin typeface="Source Sans Pro"/>
              <a:ea typeface="Source Sans Pro"/>
              <a:cs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3"/>
          <p:cNvSpPr/>
          <p:nvPr/>
        </p:nvSpPr>
        <p:spPr>
          <a:xfrm>
            <a:off x="942" y="0"/>
            <a:ext cx="1073477" cy="5149320"/>
          </a:xfrm>
          <a:prstGeom prst="roundRect">
            <a:avLst>
              <a:gd name="adj" fmla="val -86283"/>
            </a:avLst>
          </a:prstGeom>
          <a:solidFill>
            <a:srgbClr val="3C48F9"/>
          </a:solidFill>
          <a:ln/>
        </p:spPr>
        <p:txBody>
          <a:bodyPr wrap="square" lIns="58876" tIns="607906" rIns="58876" bIns="607906" rtlCol="0" anchor="ctr"/>
          <a:lstStyle/>
          <a:p>
            <a:pPr algn="ctr">
              <a:lnSpc>
                <a:spcPts val="1920"/>
              </a:lnSpc>
            </a:pPr>
            <a:endParaRPr lang="en-US" sz="1200"/>
          </a:p>
        </p:txBody>
      </p:sp>
      <p:sp>
        <p:nvSpPr>
          <p:cNvPr id="5" name="Text 1"/>
          <p:cNvSpPr/>
          <p:nvPr/>
        </p:nvSpPr>
        <p:spPr>
          <a:xfrm>
            <a:off x="3846534" y="289477"/>
            <a:ext cx="2991588" cy="11156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2800" b="1" kern="0" spc="96" dirty="0">
                <a:solidFill>
                  <a:schemeClr val="accent4"/>
                </a:solidFill>
                <a:latin typeface="Source Sans Pro"/>
                <a:ea typeface="Source Sans Pro"/>
                <a:cs typeface="Source Sans Pro" pitchFamily="34" charset="-120"/>
              </a:rPr>
              <a:t>What</a:t>
            </a:r>
            <a:r>
              <a:rPr lang="en-US" sz="2800" b="1" kern="0" spc="96" dirty="0">
                <a:solidFill>
                  <a:srgbClr val="3C48F9"/>
                </a:solidFill>
                <a:latin typeface="Source Sans Pro"/>
                <a:ea typeface="Source Sans Pro"/>
                <a:cs typeface="Source Sans Pro" pitchFamily="34" charset="-120"/>
              </a:rPr>
              <a:t> is TAB ? </a:t>
            </a:r>
            <a:endParaRPr lang="en-US" sz="2800" dirty="0"/>
          </a:p>
          <a:p>
            <a:pPr algn="l">
              <a:lnSpc>
                <a:spcPts val="2880"/>
              </a:lnSpc>
            </a:pPr>
            <a:endParaRPr lang="en-US" sz="2400" dirty="0"/>
          </a:p>
          <a:p>
            <a:pPr>
              <a:lnSpc>
                <a:spcPts val="2880"/>
              </a:lnSpc>
            </a:pPr>
            <a:endParaRPr lang="en-US" sz="2400" dirty="0"/>
          </a:p>
        </p:txBody>
      </p:sp>
      <p:sp>
        <p:nvSpPr>
          <p:cNvPr id="27" name="Text 4"/>
          <p:cNvSpPr/>
          <p:nvPr/>
        </p:nvSpPr>
        <p:spPr>
          <a:xfrm>
            <a:off x="198279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28" name="Text 4"/>
          <p:cNvSpPr/>
          <p:nvPr/>
        </p:nvSpPr>
        <p:spPr>
          <a:xfrm>
            <a:off x="202089" y="1091879"/>
            <a:ext cx="183353" cy="7631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PLANING</a:t>
            </a:r>
          </a:p>
        </p:txBody>
      </p:sp>
      <p:sp>
        <p:nvSpPr>
          <p:cNvPr id="29" name="Text 4"/>
          <p:cNvSpPr/>
          <p:nvPr/>
        </p:nvSpPr>
        <p:spPr>
          <a:xfrm>
            <a:off x="194267" y="1908349"/>
            <a:ext cx="28706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FUNC/TECH</a:t>
            </a:r>
          </a:p>
        </p:txBody>
      </p:sp>
      <p:sp>
        <p:nvSpPr>
          <p:cNvPr id="30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accent4"/>
                </a:solidFill>
                <a:latin typeface="Franklin Gothic Heavy"/>
              </a:rPr>
              <a:t>ABSTRACT</a:t>
            </a:r>
            <a:endParaRPr lang="ko-KR" altLang="en-US">
              <a:solidFill>
                <a:schemeClr val="accent4"/>
              </a:solidFill>
              <a:latin typeface="Franklin Gothic Heavy"/>
              <a:ea typeface="맑은 고딕"/>
              <a:cs typeface="Calibri" panose="020F0502020204030204"/>
            </a:endParaRPr>
          </a:p>
        </p:txBody>
      </p:sp>
      <p:sp>
        <p:nvSpPr>
          <p:cNvPr id="31" name="Text 4"/>
          <p:cNvSpPr/>
          <p:nvPr/>
        </p:nvSpPr>
        <p:spPr>
          <a:xfrm>
            <a:off x="202089" y="2893317"/>
            <a:ext cx="408856" cy="989298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RESEARCH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66" y="1183287"/>
            <a:ext cx="3921887" cy="34200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687" y="3181153"/>
            <a:ext cx="335800" cy="413625"/>
          </a:xfrm>
          <a:prstGeom prst="rect">
            <a:avLst/>
          </a:prstGeom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518E03C6-328C-C95C-83ED-CA9F077657A1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  <p:pic>
        <p:nvPicPr>
          <p:cNvPr id="56" name="Image 0" descr="https://pitch-assets-ccb95893-de3f-4266-973c-20049231b248.s3.eu-west-1.amazonaws.com/619fc853-14fd-4bda-9cbd-e3a19e1ef991?pitch-bytes=1922456&amp;pitch-content-type=image%2Fpng"/>
          <p:cNvPicPr>
            <a:picLocks noChangeAspect="1"/>
          </p:cNvPicPr>
          <p:nvPr/>
        </p:nvPicPr>
        <p:blipFill>
          <a:blip r:embed="rId5">
            <a:blur rad="45"/>
          </a:blip>
          <a:srcRect/>
          <a:stretch/>
        </p:blipFill>
        <p:spPr>
          <a:xfrm>
            <a:off x="4147535" y="1023173"/>
            <a:ext cx="1878104" cy="3315008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759260" y="1855009"/>
            <a:ext cx="2113748" cy="670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40"/>
              </a:lnSpc>
            </a:pPr>
            <a:r>
              <a:rPr lang="en-US" sz="2400" b="1" kern="0" spc="-24" dirty="0" smtClean="0">
                <a:solidFill>
                  <a:srgbClr val="3C48F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Why </a:t>
            </a:r>
            <a:r>
              <a:rPr lang="en-US" sz="2400" b="1" kern="0" spc="-24" dirty="0" smtClean="0">
                <a:solidFill>
                  <a:schemeClr val="accent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?</a:t>
            </a:r>
            <a:r>
              <a:rPr lang="en-US" sz="2400" b="1" kern="0" spc="-24" dirty="0" smtClean="0">
                <a:solidFill>
                  <a:srgbClr val="3C48F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2400" b="1" kern="0" spc="-24" dirty="0">
              <a:solidFill>
                <a:srgbClr val="3C48F9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algn="ctr">
              <a:lnSpc>
                <a:spcPts val="500"/>
              </a:lnSpc>
            </a:pPr>
            <a:endParaRPr lang="en-US" sz="2400" dirty="0"/>
          </a:p>
          <a:p>
            <a:pPr algn="ctr">
              <a:lnSpc>
                <a:spcPts val="2640"/>
              </a:lnSpc>
            </a:pPr>
            <a:r>
              <a:rPr lang="en-US" sz="2400" b="1" kern="0" spc="-24" dirty="0">
                <a:solidFill>
                  <a:srgbClr val="3C48F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Take A B</a:t>
            </a:r>
            <a:r>
              <a:rPr lang="en-US" sz="2400" b="1" kern="0" spc="-24" dirty="0" smtClean="0">
                <a:solidFill>
                  <a:srgbClr val="3C48F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 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35236" y="1603990"/>
            <a:ext cx="8229600" cy="148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70"/>
              </a:lnSpc>
            </a:pPr>
            <a:r>
              <a:rPr lang="en-US" sz="1000" b="0" kern="0" spc="96" dirty="0">
                <a:solidFill>
                  <a:srgbClr val="8C9AAA"/>
                </a:solidFill>
                <a:latin typeface="Source Sans Pro" pitchFamily="34" charset="0"/>
                <a:ea typeface="Source Sans Pro"/>
                <a:cs typeface="Source Sans Pro" pitchFamily="34" charset="-120"/>
              </a:rPr>
              <a:t>TAKE A BUS 의 </a:t>
            </a:r>
            <a:r>
              <a:rPr lang="en-US" sz="1000" b="0" kern="0" spc="96" dirty="0" err="1">
                <a:solidFill>
                  <a:srgbClr val="8C9AAA"/>
                </a:solidFill>
                <a:latin typeface="Source Sans Pro" pitchFamily="34" charset="0"/>
                <a:ea typeface="Source Sans Pro"/>
                <a:cs typeface="Source Sans Pro" pitchFamily="34" charset="-120"/>
              </a:rPr>
              <a:t>기획배경</a:t>
            </a:r>
            <a:endParaRPr lang="en-US" sz="950" dirty="0">
              <a:ea typeface="Source Sans Pro"/>
            </a:endParaRPr>
          </a:p>
        </p:txBody>
      </p:sp>
      <p:sp>
        <p:nvSpPr>
          <p:cNvPr id="14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ABSTRACT</a:t>
            </a:r>
          </a:p>
        </p:txBody>
      </p:sp>
      <p:sp>
        <p:nvSpPr>
          <p:cNvPr id="10" name="Text 3"/>
          <p:cNvSpPr/>
          <p:nvPr/>
        </p:nvSpPr>
        <p:spPr>
          <a:xfrm>
            <a:off x="942" y="0"/>
            <a:ext cx="1073477" cy="5149320"/>
          </a:xfrm>
          <a:prstGeom prst="roundRect">
            <a:avLst>
              <a:gd name="adj" fmla="val -86283"/>
            </a:avLst>
          </a:prstGeom>
          <a:solidFill>
            <a:srgbClr val="3C48F9"/>
          </a:solidFill>
          <a:ln/>
        </p:spPr>
        <p:txBody>
          <a:bodyPr wrap="square" lIns="58876" tIns="607906" rIns="58876" bIns="607906" rtlCol="0" anchor="ctr"/>
          <a:lstStyle/>
          <a:p>
            <a:pPr algn="ctr">
              <a:lnSpc>
                <a:spcPts val="1920"/>
              </a:lnSpc>
            </a:pPr>
            <a:endParaRPr lang="en-US" sz="1200"/>
          </a:p>
        </p:txBody>
      </p:sp>
      <p:sp>
        <p:nvSpPr>
          <p:cNvPr id="16" name="Text 4"/>
          <p:cNvSpPr/>
          <p:nvPr/>
        </p:nvSpPr>
        <p:spPr>
          <a:xfrm>
            <a:off x="198279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17" name="Text 4"/>
          <p:cNvSpPr/>
          <p:nvPr/>
        </p:nvSpPr>
        <p:spPr>
          <a:xfrm>
            <a:off x="202089" y="1091879"/>
            <a:ext cx="183353" cy="7631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accent4"/>
                </a:solidFill>
                <a:latin typeface="Franklin Gothic Heavy"/>
              </a:rPr>
              <a:t>PLANING</a:t>
            </a:r>
          </a:p>
        </p:txBody>
      </p:sp>
      <p:sp>
        <p:nvSpPr>
          <p:cNvPr id="18" name="Text 4"/>
          <p:cNvSpPr/>
          <p:nvPr/>
        </p:nvSpPr>
        <p:spPr>
          <a:xfrm>
            <a:off x="203635" y="1908349"/>
            <a:ext cx="13716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FUNC/TECH</a:t>
            </a:r>
          </a:p>
        </p:txBody>
      </p:sp>
      <p:sp>
        <p:nvSpPr>
          <p:cNvPr id="19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ABSTRACT</a:t>
            </a:r>
          </a:p>
        </p:txBody>
      </p:sp>
      <p:sp>
        <p:nvSpPr>
          <p:cNvPr id="20" name="Text 4"/>
          <p:cNvSpPr/>
          <p:nvPr/>
        </p:nvSpPr>
        <p:spPr>
          <a:xfrm>
            <a:off x="202089" y="2893317"/>
            <a:ext cx="137161" cy="9799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RESEARCH</a:t>
            </a: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30A093C1-EA58-090A-5991-05D2ACF5BADB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73224" y="417332"/>
            <a:ext cx="82296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40"/>
              </a:lnSpc>
            </a:pPr>
            <a:endParaRPr lang="en-US" sz="2400"/>
          </a:p>
        </p:txBody>
      </p:sp>
      <p:sp>
        <p:nvSpPr>
          <p:cNvPr id="4" name="Text 1"/>
          <p:cNvSpPr/>
          <p:nvPr/>
        </p:nvSpPr>
        <p:spPr>
          <a:xfrm>
            <a:off x="54808" y="3309017"/>
            <a:ext cx="914400" cy="1485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190500" indent="-190500" algn="l">
              <a:lnSpc>
                <a:spcPts val="1170"/>
              </a:lnSpc>
              <a:buSzPct val="100000"/>
              <a:buFont typeface="+mj-lt"/>
              <a:buAutoNum type="arabicPeriod"/>
            </a:pPr>
            <a:r>
              <a:rPr lang="en-US" sz="1000" b="0" kern="0" spc="96">
                <a:solidFill>
                  <a:srgbClr val="FFFFFF">
                    <a:alpha val="53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기대효과</a:t>
            </a:r>
            <a:endParaRPr lang="en-US" sz="975"/>
          </a:p>
        </p:txBody>
      </p:sp>
      <p:sp>
        <p:nvSpPr>
          <p:cNvPr id="23" name="Text 0"/>
          <p:cNvSpPr/>
          <p:nvPr/>
        </p:nvSpPr>
        <p:spPr>
          <a:xfrm>
            <a:off x="512008" y="2335691"/>
            <a:ext cx="8229600" cy="331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40"/>
              </a:lnSpc>
            </a:pPr>
            <a:r>
              <a:rPr lang="ko-KR" altLang="en-US" sz="2400" b="1" kern="0" spc="-24">
                <a:solidFill>
                  <a:srgbClr val="3C48F9"/>
                </a:solidFill>
                <a:latin typeface="Source Sans Pro" pitchFamily="34" charset="0"/>
              </a:rPr>
              <a:t>다들 </a:t>
            </a:r>
            <a:r>
              <a:rPr lang="ko-KR" altLang="en-US" sz="2400" b="1" kern="0" spc="-24" err="1">
                <a:solidFill>
                  <a:srgbClr val="3C48F9"/>
                </a:solidFill>
                <a:latin typeface="Source Sans Pro" pitchFamily="34" charset="0"/>
              </a:rPr>
              <a:t>이런경험</a:t>
            </a:r>
            <a:r>
              <a:rPr lang="ko-KR" altLang="en-US" sz="2400" b="1" kern="0" spc="-24">
                <a:solidFill>
                  <a:srgbClr val="3C48F9"/>
                </a:solidFill>
                <a:latin typeface="Source Sans Pro" pitchFamily="34" charset="0"/>
              </a:rPr>
              <a:t> 한번쯤은</a:t>
            </a:r>
            <a:r>
              <a:rPr lang="en-US" altLang="ko-KR" sz="2400" b="1" kern="0" spc="-24">
                <a:solidFill>
                  <a:srgbClr val="3C48F9"/>
                </a:solidFill>
                <a:latin typeface="Source Sans Pro" pitchFamily="34" charset="0"/>
              </a:rPr>
              <a:t>….</a:t>
            </a:r>
            <a:endParaRPr lang="en-US" sz="2400"/>
          </a:p>
        </p:txBody>
      </p:sp>
      <p:sp>
        <p:nvSpPr>
          <p:cNvPr id="9" name="Text 3"/>
          <p:cNvSpPr/>
          <p:nvPr/>
        </p:nvSpPr>
        <p:spPr>
          <a:xfrm>
            <a:off x="942" y="0"/>
            <a:ext cx="1073477" cy="5149320"/>
          </a:xfrm>
          <a:prstGeom prst="roundRect">
            <a:avLst>
              <a:gd name="adj" fmla="val -86283"/>
            </a:avLst>
          </a:prstGeom>
          <a:solidFill>
            <a:srgbClr val="3C48F9"/>
          </a:solidFill>
          <a:ln/>
        </p:spPr>
        <p:txBody>
          <a:bodyPr wrap="square" lIns="58876" tIns="607906" rIns="58876" bIns="607906" rtlCol="0" anchor="ctr"/>
          <a:lstStyle/>
          <a:p>
            <a:pPr algn="ctr">
              <a:lnSpc>
                <a:spcPts val="1920"/>
              </a:lnSpc>
            </a:pPr>
            <a:endParaRPr lang="en-US" sz="1200"/>
          </a:p>
        </p:txBody>
      </p:sp>
      <p:sp>
        <p:nvSpPr>
          <p:cNvPr id="10" name="Text 4"/>
          <p:cNvSpPr/>
          <p:nvPr/>
        </p:nvSpPr>
        <p:spPr>
          <a:xfrm>
            <a:off x="198279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11" name="Text 4"/>
          <p:cNvSpPr/>
          <p:nvPr/>
        </p:nvSpPr>
        <p:spPr>
          <a:xfrm>
            <a:off x="202089" y="1091879"/>
            <a:ext cx="183353" cy="7631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accent4"/>
                </a:solidFill>
                <a:latin typeface="Franklin Gothic Heavy"/>
              </a:rPr>
              <a:t>PLANING</a:t>
            </a:r>
          </a:p>
        </p:txBody>
      </p:sp>
      <p:sp>
        <p:nvSpPr>
          <p:cNvPr id="12" name="Text 4"/>
          <p:cNvSpPr/>
          <p:nvPr/>
        </p:nvSpPr>
        <p:spPr>
          <a:xfrm>
            <a:off x="203635" y="1908349"/>
            <a:ext cx="13716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FUNC/TECH</a:t>
            </a:r>
          </a:p>
        </p:txBody>
      </p:sp>
      <p:sp>
        <p:nvSpPr>
          <p:cNvPr id="13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ABSTRACT</a:t>
            </a:r>
          </a:p>
        </p:txBody>
      </p:sp>
      <p:sp>
        <p:nvSpPr>
          <p:cNvPr id="14" name="Text 4"/>
          <p:cNvSpPr/>
          <p:nvPr/>
        </p:nvSpPr>
        <p:spPr>
          <a:xfrm>
            <a:off x="202089" y="2893317"/>
            <a:ext cx="137161" cy="9799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RESEARCH</a:t>
            </a:r>
          </a:p>
        </p:txBody>
      </p:sp>
      <p:pic>
        <p:nvPicPr>
          <p:cNvPr id="2" name="그림 4" descr="야외, 건물, 만화 영화, 거리이(가) 표시된 사진&#10;&#10;자동 생성된 설명">
            <a:extLst>
              <a:ext uri="{FF2B5EF4-FFF2-40B4-BE49-F238E27FC236}">
                <a16:creationId xmlns:a16="http://schemas.microsoft.com/office/drawing/2014/main" id="{AD35AA81-4F3F-D0F7-B39F-B98E52E8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679" y="1003872"/>
            <a:ext cx="5329003" cy="3004590"/>
          </a:xfrm>
          <a:prstGeom prst="rect">
            <a:avLst/>
          </a:prstGeom>
        </p:spPr>
      </p:pic>
      <p:pic>
        <p:nvPicPr>
          <p:cNvPr id="5" name="그림 5" descr="아니메, 만화 영화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D389D81D-52D1-D4F0-9DDE-1C45979A8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79" y="1004283"/>
            <a:ext cx="5329003" cy="3013022"/>
          </a:xfrm>
          <a:prstGeom prst="rect">
            <a:avLst/>
          </a:prstGeom>
        </p:spPr>
      </p:pic>
      <p:pic>
        <p:nvPicPr>
          <p:cNvPr id="6" name="그림 6" descr="인간의 얼굴, 의류, 사람, 미소이(가) 표시된 사진&#10;&#10;자동 생성된 설명">
            <a:extLst>
              <a:ext uri="{FF2B5EF4-FFF2-40B4-BE49-F238E27FC236}">
                <a16:creationId xmlns:a16="http://schemas.microsoft.com/office/drawing/2014/main" id="{3D00839A-E6C4-FBAD-7B28-E733263A7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411" y="1091143"/>
            <a:ext cx="5329002" cy="3003651"/>
          </a:xfrm>
          <a:prstGeom prst="rect">
            <a:avLst/>
          </a:prstGeom>
        </p:spPr>
      </p:pic>
      <p:sp>
        <p:nvSpPr>
          <p:cNvPr id="15" name="Shape 2">
            <a:extLst>
              <a:ext uri="{FF2B5EF4-FFF2-40B4-BE49-F238E27FC236}">
                <a16:creationId xmlns:a16="http://schemas.microsoft.com/office/drawing/2014/main" id="{5C0D0D88-C3E6-6954-6845-56961738B301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F65A9258-7FA8-A7D4-C8BD-C0B669CA6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312" y="1016739"/>
            <a:ext cx="5343581" cy="29978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033" y="722240"/>
            <a:ext cx="3668750" cy="3175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7836" y="1644727"/>
            <a:ext cx="8229600" cy="148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70"/>
              </a:lnSpc>
            </a:pPr>
            <a:endParaRPr lang="en-US" sz="975"/>
          </a:p>
        </p:txBody>
      </p:sp>
      <p:sp>
        <p:nvSpPr>
          <p:cNvPr id="5" name="Shape 2"/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  <p:sp>
        <p:nvSpPr>
          <p:cNvPr id="17" name="Text 1"/>
          <p:cNvSpPr/>
          <p:nvPr/>
        </p:nvSpPr>
        <p:spPr>
          <a:xfrm>
            <a:off x="876468" y="4281566"/>
            <a:ext cx="8229600" cy="148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70"/>
              </a:lnSpc>
            </a:pPr>
            <a:r>
              <a:rPr lang="ko-KR" altLang="en-US" sz="1000" kern="0" spc="96">
                <a:solidFill>
                  <a:srgbClr val="8C9AAA"/>
                </a:solidFill>
                <a:latin typeface="Source Sans Pro" pitchFamily="34" charset="0"/>
              </a:rPr>
              <a:t>경기도 민원 조사결과</a:t>
            </a:r>
            <a:r>
              <a:rPr lang="en-US" altLang="ko-KR" sz="1000" kern="0" spc="96">
                <a:solidFill>
                  <a:srgbClr val="8C9AAA"/>
                </a:solidFill>
                <a:latin typeface="Source Sans Pro" pitchFamily="34" charset="0"/>
              </a:rPr>
              <a:t>(2022)</a:t>
            </a:r>
            <a:endParaRPr lang="en-US" sz="975"/>
          </a:p>
        </p:txBody>
      </p:sp>
      <p:sp>
        <p:nvSpPr>
          <p:cNvPr id="7" name="타원 6"/>
          <p:cNvSpPr/>
          <p:nvPr/>
        </p:nvSpPr>
        <p:spPr>
          <a:xfrm>
            <a:off x="5948794" y="1851418"/>
            <a:ext cx="798082" cy="748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04" y="942753"/>
            <a:ext cx="3687554" cy="3027363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 flipH="1">
            <a:off x="6347835" y="2145928"/>
            <a:ext cx="649504" cy="4637"/>
          </a:xfrm>
          <a:prstGeom prst="straightConnector1">
            <a:avLst/>
          </a:prstGeom>
          <a:ln w="825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0"/>
          <p:cNvSpPr/>
          <p:nvPr/>
        </p:nvSpPr>
        <p:spPr>
          <a:xfrm>
            <a:off x="3927106" y="191717"/>
            <a:ext cx="2420729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40"/>
              </a:lnSpc>
            </a:pPr>
            <a:r>
              <a:rPr lang="en-US" altLang="ko-KR" sz="2400" b="1" kern="0" spc="-24" dirty="0">
                <a:solidFill>
                  <a:schemeClr val="accent4"/>
                </a:solidFill>
                <a:latin typeface="Source Sans Pro"/>
                <a:ea typeface="Source Sans Pro"/>
                <a:cs typeface="Source Sans Pro" pitchFamily="34" charset="-120"/>
              </a:rPr>
              <a:t>Current</a:t>
            </a:r>
            <a:r>
              <a:rPr lang="en-US" altLang="ko-KR" sz="24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Source Sans Pro" pitchFamily="34" charset="-120"/>
              </a:rPr>
              <a:t> Status</a:t>
            </a:r>
          </a:p>
        </p:txBody>
      </p:sp>
      <p:sp>
        <p:nvSpPr>
          <p:cNvPr id="30" name="Text 3"/>
          <p:cNvSpPr/>
          <p:nvPr/>
        </p:nvSpPr>
        <p:spPr>
          <a:xfrm>
            <a:off x="942" y="0"/>
            <a:ext cx="1073477" cy="5149320"/>
          </a:xfrm>
          <a:prstGeom prst="roundRect">
            <a:avLst>
              <a:gd name="adj" fmla="val -86283"/>
            </a:avLst>
          </a:prstGeom>
          <a:solidFill>
            <a:srgbClr val="3C48F9"/>
          </a:solidFill>
          <a:ln/>
        </p:spPr>
        <p:txBody>
          <a:bodyPr wrap="square" lIns="58876" tIns="607906" rIns="58876" bIns="607906" rtlCol="0" anchor="ctr"/>
          <a:lstStyle/>
          <a:p>
            <a:pPr algn="ctr">
              <a:lnSpc>
                <a:spcPts val="1920"/>
              </a:lnSpc>
            </a:pPr>
            <a:endParaRPr lang="en-US" sz="1200"/>
          </a:p>
        </p:txBody>
      </p:sp>
      <p:sp>
        <p:nvSpPr>
          <p:cNvPr id="31" name="Text 4"/>
          <p:cNvSpPr/>
          <p:nvPr/>
        </p:nvSpPr>
        <p:spPr>
          <a:xfrm>
            <a:off x="198279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32" name="Text 4"/>
          <p:cNvSpPr/>
          <p:nvPr/>
        </p:nvSpPr>
        <p:spPr>
          <a:xfrm>
            <a:off x="202089" y="1091879"/>
            <a:ext cx="183353" cy="7631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accent4"/>
                </a:solidFill>
                <a:latin typeface="Franklin Gothic Heavy"/>
              </a:rPr>
              <a:t>PLANING</a:t>
            </a:r>
          </a:p>
        </p:txBody>
      </p:sp>
      <p:sp>
        <p:nvSpPr>
          <p:cNvPr id="33" name="Text 4"/>
          <p:cNvSpPr/>
          <p:nvPr/>
        </p:nvSpPr>
        <p:spPr>
          <a:xfrm>
            <a:off x="203635" y="1908349"/>
            <a:ext cx="13716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FUNC/TECH</a:t>
            </a:r>
          </a:p>
        </p:txBody>
      </p:sp>
      <p:sp>
        <p:nvSpPr>
          <p:cNvPr id="34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ABSTRACT</a:t>
            </a:r>
          </a:p>
        </p:txBody>
      </p:sp>
      <p:sp>
        <p:nvSpPr>
          <p:cNvPr id="35" name="Text 4"/>
          <p:cNvSpPr/>
          <p:nvPr/>
        </p:nvSpPr>
        <p:spPr>
          <a:xfrm>
            <a:off x="202089" y="2893317"/>
            <a:ext cx="137161" cy="9799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439474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54" y="1091879"/>
            <a:ext cx="6066552" cy="31703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808" y="3309017"/>
            <a:ext cx="914400" cy="1485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190500" indent="-190500" algn="l">
              <a:lnSpc>
                <a:spcPts val="1170"/>
              </a:lnSpc>
              <a:buSzPct val="100000"/>
              <a:buFont typeface="+mj-lt"/>
              <a:buAutoNum type="arabicPeriod"/>
            </a:pPr>
            <a:r>
              <a:rPr lang="en-US" sz="1000" b="0" kern="0" spc="96">
                <a:solidFill>
                  <a:srgbClr val="FFFFFF">
                    <a:alpha val="53000"/>
                  </a:srgb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기대효과</a:t>
            </a:r>
            <a:endParaRPr lang="en-US" sz="975"/>
          </a:p>
        </p:txBody>
      </p:sp>
      <p:sp>
        <p:nvSpPr>
          <p:cNvPr id="13" name="Text 2"/>
          <p:cNvSpPr/>
          <p:nvPr/>
        </p:nvSpPr>
        <p:spPr>
          <a:xfrm>
            <a:off x="3048319" y="4316331"/>
            <a:ext cx="4042038" cy="197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70"/>
              </a:lnSpc>
            </a:pPr>
            <a:r>
              <a:rPr lang="en-US" altLang="ko-KR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&lt; </a:t>
            </a:r>
            <a:r>
              <a:rPr lang="ko-KR" altLang="en-US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시내버스 </a:t>
            </a:r>
            <a:r>
              <a:rPr lang="ko-KR" altLang="en-US" sz="1000" kern="0" spc="96" err="1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무정차의</a:t>
            </a:r>
            <a:r>
              <a:rPr lang="ko-KR" altLang="en-US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 원인</a:t>
            </a:r>
            <a:r>
              <a:rPr lang="en-US" altLang="ko-KR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(</a:t>
            </a:r>
            <a:r>
              <a:rPr lang="ko-KR" altLang="en-US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이용자</a:t>
            </a:r>
            <a:r>
              <a:rPr lang="en-US" altLang="ko-KR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</a:t>
            </a:r>
            <a:r>
              <a:rPr lang="ko-KR" altLang="en-US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버스기사</a:t>
            </a:r>
            <a:r>
              <a:rPr lang="en-US" altLang="ko-KR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, </a:t>
            </a:r>
            <a:r>
              <a:rPr lang="ko-KR" altLang="en-US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중복 응답 허용</a:t>
            </a:r>
            <a:r>
              <a:rPr lang="en-US" altLang="ko-KR" sz="1000" kern="0" spc="96">
                <a:solidFill>
                  <a:srgbClr val="8C9AAA"/>
                </a:solidFill>
                <a:latin typeface="학교안심 바른돋움 B" panose="020B0803000000000000" pitchFamily="50" charset="-127"/>
                <a:ea typeface="학교안심 바른돋움 B" panose="020B0803000000000000" pitchFamily="50" charset="-127"/>
              </a:rPr>
              <a:t>) &gt;</a:t>
            </a:r>
            <a:endParaRPr lang="en-US" sz="975">
              <a:latin typeface="학교안심 바른돋움 B" panose="020B0803000000000000" pitchFamily="50" charset="-127"/>
              <a:ea typeface="학교안심 바른돋움 B" panose="020B0803000000000000" pitchFamily="50" charset="-127"/>
            </a:endParaRPr>
          </a:p>
        </p:txBody>
      </p:sp>
      <p:sp>
        <p:nvSpPr>
          <p:cNvPr id="32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ABSTRACT</a:t>
            </a:r>
          </a:p>
        </p:txBody>
      </p:sp>
      <p:sp>
        <p:nvSpPr>
          <p:cNvPr id="36" name="Text 0"/>
          <p:cNvSpPr/>
          <p:nvPr/>
        </p:nvSpPr>
        <p:spPr>
          <a:xfrm>
            <a:off x="2960889" y="384294"/>
            <a:ext cx="4554717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40"/>
              </a:lnSpc>
            </a:pPr>
            <a:r>
              <a:rPr lang="en-US" altLang="ko-KR" sz="2400" b="1" kern="0" spc="-24" dirty="0">
                <a:solidFill>
                  <a:schemeClr val="accent4"/>
                </a:solidFill>
                <a:latin typeface="Source Sans Pro"/>
                <a:ea typeface="Source Sans Pro"/>
                <a:cs typeface="Source Sans Pro" pitchFamily="34" charset="-120"/>
              </a:rPr>
              <a:t>Why</a:t>
            </a:r>
            <a:r>
              <a:rPr lang="en-US" altLang="ko-KR" sz="24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Source Sans Pro" pitchFamily="34" charset="-120"/>
              </a:rPr>
              <a:t> This problem happened?</a:t>
            </a:r>
          </a:p>
        </p:txBody>
      </p:sp>
      <p:sp>
        <p:nvSpPr>
          <p:cNvPr id="37" name="타원 36"/>
          <p:cNvSpPr/>
          <p:nvPr/>
        </p:nvSpPr>
        <p:spPr>
          <a:xfrm>
            <a:off x="6922810" y="1284472"/>
            <a:ext cx="576411" cy="60347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537723" y="1733845"/>
            <a:ext cx="562317" cy="6165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1950284" y="2039744"/>
            <a:ext cx="511028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1950284" y="1561836"/>
            <a:ext cx="511028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4"/>
          <p:cNvSpPr/>
          <p:nvPr/>
        </p:nvSpPr>
        <p:spPr>
          <a:xfrm>
            <a:off x="198279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20" name="Text 4"/>
          <p:cNvSpPr/>
          <p:nvPr/>
        </p:nvSpPr>
        <p:spPr>
          <a:xfrm>
            <a:off x="202089" y="2893317"/>
            <a:ext cx="137161" cy="9799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RESEARCH</a:t>
            </a:r>
          </a:p>
        </p:txBody>
      </p:sp>
      <p:sp>
        <p:nvSpPr>
          <p:cNvPr id="21" name="Text 3"/>
          <p:cNvSpPr/>
          <p:nvPr/>
        </p:nvSpPr>
        <p:spPr>
          <a:xfrm>
            <a:off x="1103" y="0"/>
            <a:ext cx="1073477" cy="5149320"/>
          </a:xfrm>
          <a:prstGeom prst="roundRect">
            <a:avLst>
              <a:gd name="adj" fmla="val -86283"/>
            </a:avLst>
          </a:prstGeom>
          <a:solidFill>
            <a:srgbClr val="3C48F9"/>
          </a:solidFill>
          <a:ln/>
        </p:spPr>
        <p:txBody>
          <a:bodyPr wrap="square" lIns="58876" tIns="607906" rIns="58876" bIns="607906" rtlCol="0" anchor="ctr"/>
          <a:lstStyle/>
          <a:p>
            <a:pPr algn="ctr">
              <a:lnSpc>
                <a:spcPts val="1920"/>
              </a:lnSpc>
            </a:pPr>
            <a:endParaRPr lang="en-US" sz="1200"/>
          </a:p>
        </p:txBody>
      </p:sp>
      <p:sp>
        <p:nvSpPr>
          <p:cNvPr id="22" name="Text 4"/>
          <p:cNvSpPr/>
          <p:nvPr/>
        </p:nvSpPr>
        <p:spPr>
          <a:xfrm>
            <a:off x="198440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23" name="Text 4"/>
          <p:cNvSpPr/>
          <p:nvPr/>
        </p:nvSpPr>
        <p:spPr>
          <a:xfrm>
            <a:off x="202250" y="1091879"/>
            <a:ext cx="183353" cy="7631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accent4"/>
                </a:solidFill>
                <a:latin typeface="Franklin Gothic Heavy"/>
              </a:rPr>
              <a:t>PLANING</a:t>
            </a:r>
          </a:p>
        </p:txBody>
      </p:sp>
      <p:sp>
        <p:nvSpPr>
          <p:cNvPr id="24" name="Text 4"/>
          <p:cNvSpPr/>
          <p:nvPr/>
        </p:nvSpPr>
        <p:spPr>
          <a:xfrm>
            <a:off x="203796" y="1908349"/>
            <a:ext cx="13716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FUNC/TECH</a:t>
            </a:r>
          </a:p>
        </p:txBody>
      </p:sp>
      <p:sp>
        <p:nvSpPr>
          <p:cNvPr id="25" name="Text 4"/>
          <p:cNvSpPr/>
          <p:nvPr/>
        </p:nvSpPr>
        <p:spPr>
          <a:xfrm>
            <a:off x="201987" y="156955"/>
            <a:ext cx="247184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ABSTRACT</a:t>
            </a:r>
          </a:p>
        </p:txBody>
      </p:sp>
      <p:sp>
        <p:nvSpPr>
          <p:cNvPr id="26" name="Text 4"/>
          <p:cNvSpPr/>
          <p:nvPr/>
        </p:nvSpPr>
        <p:spPr>
          <a:xfrm>
            <a:off x="202250" y="2893317"/>
            <a:ext cx="137161" cy="9799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RESEARCH</a:t>
            </a: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E48CE116-3360-D22F-DF9B-44A88E4C8DAF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ABSTRACT</a:t>
            </a:r>
          </a:p>
        </p:txBody>
      </p:sp>
      <p:sp>
        <p:nvSpPr>
          <p:cNvPr id="17" name="Text 3"/>
          <p:cNvSpPr/>
          <p:nvPr/>
        </p:nvSpPr>
        <p:spPr>
          <a:xfrm>
            <a:off x="942" y="0"/>
            <a:ext cx="1073477" cy="5149320"/>
          </a:xfrm>
          <a:prstGeom prst="roundRect">
            <a:avLst>
              <a:gd name="adj" fmla="val -86283"/>
            </a:avLst>
          </a:prstGeom>
          <a:solidFill>
            <a:srgbClr val="3C48F9"/>
          </a:solidFill>
          <a:ln/>
        </p:spPr>
        <p:txBody>
          <a:bodyPr wrap="square" lIns="58876" tIns="607906" rIns="58876" bIns="607906" rtlCol="0" anchor="ctr"/>
          <a:lstStyle/>
          <a:p>
            <a:pPr algn="ctr">
              <a:lnSpc>
                <a:spcPts val="1920"/>
              </a:lnSpc>
            </a:pPr>
            <a:endParaRPr lang="en-US" sz="1200"/>
          </a:p>
        </p:txBody>
      </p:sp>
      <p:sp>
        <p:nvSpPr>
          <p:cNvPr id="19" name="Text 4"/>
          <p:cNvSpPr/>
          <p:nvPr/>
        </p:nvSpPr>
        <p:spPr>
          <a:xfrm>
            <a:off x="198279" y="3873247"/>
            <a:ext cx="187163" cy="1132922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CONCLUSION</a:t>
            </a:r>
          </a:p>
        </p:txBody>
      </p:sp>
      <p:sp>
        <p:nvSpPr>
          <p:cNvPr id="20" name="Text 4"/>
          <p:cNvSpPr/>
          <p:nvPr/>
        </p:nvSpPr>
        <p:spPr>
          <a:xfrm>
            <a:off x="202089" y="1091879"/>
            <a:ext cx="183353" cy="7631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accent4"/>
                </a:solidFill>
                <a:latin typeface="Franklin Gothic Heavy"/>
              </a:rPr>
              <a:t>PLANING</a:t>
            </a:r>
          </a:p>
        </p:txBody>
      </p:sp>
      <p:sp>
        <p:nvSpPr>
          <p:cNvPr id="21" name="Text 4"/>
          <p:cNvSpPr/>
          <p:nvPr/>
        </p:nvSpPr>
        <p:spPr>
          <a:xfrm>
            <a:off x="203635" y="1908349"/>
            <a:ext cx="13716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FUNC/TECH</a:t>
            </a:r>
          </a:p>
        </p:txBody>
      </p:sp>
      <p:sp>
        <p:nvSpPr>
          <p:cNvPr id="22" name="Text 4"/>
          <p:cNvSpPr/>
          <p:nvPr/>
        </p:nvSpPr>
        <p:spPr>
          <a:xfrm>
            <a:off x="201826" y="156955"/>
            <a:ext cx="190971" cy="934924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/>
              </a:rPr>
              <a:t>ABSTRACT</a:t>
            </a:r>
          </a:p>
        </p:txBody>
      </p:sp>
      <p:sp>
        <p:nvSpPr>
          <p:cNvPr id="24" name="Text 4"/>
          <p:cNvSpPr/>
          <p:nvPr/>
        </p:nvSpPr>
        <p:spPr>
          <a:xfrm>
            <a:off x="202089" y="2893317"/>
            <a:ext cx="137161" cy="979930"/>
          </a:xfrm>
          <a:prstGeom prst="rect">
            <a:avLst/>
          </a:prstGeom>
          <a:noFill/>
          <a:ln/>
        </p:spPr>
        <p:txBody>
          <a:bodyPr vert="vert270" wrap="square" lIns="0" tIns="0" rIns="0" bIns="0" rtlCol="0" anchor="t"/>
          <a:lstStyle/>
          <a:p>
            <a:pPr algn="ctr">
              <a:lnSpc>
                <a:spcPts val="1300"/>
              </a:lnSpc>
            </a:pPr>
            <a:r>
              <a:rPr lang="en-US" sz="1300">
                <a:solidFill>
                  <a:schemeClr val="bg1"/>
                </a:solidFill>
                <a:latin typeface="Franklin Gothic Heavy" panose="020B0903020102020204" pitchFamily="34" charset="0"/>
              </a:rPr>
              <a:t>RESEARCH</a:t>
            </a: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51A585A5-BFCC-010C-60A9-528DA9BF3D58}"/>
              </a:ext>
            </a:extLst>
          </p:cNvPr>
          <p:cNvSpPr/>
          <p:nvPr/>
        </p:nvSpPr>
        <p:spPr>
          <a:xfrm rot="16200000">
            <a:off x="4578532" y="4909263"/>
            <a:ext cx="475204" cy="0"/>
          </a:xfrm>
          <a:prstGeom prst="line">
            <a:avLst/>
          </a:prstGeom>
          <a:solidFill>
            <a:srgbClr val="F0F2F9">
              <a:alpha val="30000"/>
            </a:srgbClr>
          </a:solidFill>
          <a:ln w="10583">
            <a:solidFill>
              <a:srgbClr val="8C9AAA">
                <a:alpha val="30000"/>
              </a:srgbClr>
            </a:solidFill>
            <a:prstDash val="solid"/>
            <a:headEnd type="none"/>
            <a:tailEnd type="none"/>
          </a:ln>
        </p:spPr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D3302949-CD1C-F58C-43DB-896D2B022A42}"/>
              </a:ext>
            </a:extLst>
          </p:cNvPr>
          <p:cNvSpPr/>
          <p:nvPr/>
        </p:nvSpPr>
        <p:spPr>
          <a:xfrm>
            <a:off x="4008650" y="338235"/>
            <a:ext cx="2451785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40"/>
              </a:lnSpc>
            </a:pPr>
            <a:r>
              <a:rPr lang="en-US" altLang="ko-KR" sz="2400" b="1" kern="0" spc="-24" dirty="0">
                <a:solidFill>
                  <a:schemeClr val="accent4"/>
                </a:solidFill>
                <a:latin typeface="Source Sans Pro"/>
                <a:ea typeface="Source Sans Pro"/>
                <a:cs typeface="Source Sans Pro" pitchFamily="34" charset="-120"/>
              </a:rPr>
              <a:t>Our</a:t>
            </a:r>
            <a:r>
              <a:rPr lang="en-US" altLang="ko-KR" sz="2400" b="1" kern="0" spc="-24" dirty="0">
                <a:solidFill>
                  <a:srgbClr val="3C48F9"/>
                </a:solidFill>
                <a:latin typeface="Source Sans Pro"/>
                <a:ea typeface="Source Sans Pro"/>
                <a:cs typeface="Source Sans Pro" pitchFamily="34" charset="-120"/>
              </a:rPr>
              <a:t> Solution</a:t>
            </a:r>
            <a:endParaRPr lang="en-US" altLang="ko-KR" sz="2400" b="1" kern="0" spc="-24" dirty="0">
              <a:solidFill>
                <a:schemeClr val="accent4"/>
              </a:solidFill>
              <a:latin typeface="Source Sans Pro"/>
              <a:ea typeface="Source Sans Pro"/>
              <a:cs typeface="Source Sans Pro" pitchFamily="34" charset="-12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965" y="1165574"/>
            <a:ext cx="1452952" cy="1789687"/>
          </a:xfrm>
          <a:prstGeom prst="rect">
            <a:avLst/>
          </a:prstGeom>
        </p:spPr>
      </p:pic>
      <p:pic>
        <p:nvPicPr>
          <p:cNvPr id="11" name="그림 11" descr="마우스 커서 클릭 아이콘 · Pixabay의 무료 벡터 그래픽">
            <a:extLst>
              <a:ext uri="{FF2B5EF4-FFF2-40B4-BE49-F238E27FC236}">
                <a16:creationId xmlns:a16="http://schemas.microsoft.com/office/drawing/2014/main" id="{0CC061D4-73A9-7618-FFEF-992806E7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111" y="1750370"/>
            <a:ext cx="2743200" cy="1674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27F4CE-F928-E6A3-36B1-E53D069A0879}"/>
              </a:ext>
            </a:extLst>
          </p:cNvPr>
          <p:cNvSpPr txBox="1"/>
          <p:nvPr/>
        </p:nvSpPr>
        <p:spPr>
          <a:xfrm>
            <a:off x="5416532" y="1355613"/>
            <a:ext cx="730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TAB ! </a:t>
            </a:r>
          </a:p>
        </p:txBody>
      </p:sp>
    </p:spTree>
    <p:extLst>
      <p:ext uri="{BB962C8B-B14F-4D97-AF65-F5344CB8AC3E}">
        <p14:creationId xmlns:p14="http://schemas.microsoft.com/office/powerpoint/2010/main" val="400602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348</Words>
  <Application>Microsoft Office PowerPoint</Application>
  <PresentationFormat>화면 슬라이드 쇼(16:9)</PresentationFormat>
  <Paragraphs>224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Calibri</vt:lpstr>
      <vt:lpstr>맑은 고딕</vt:lpstr>
      <vt:lpstr>학교안심 바른돋움 B</vt:lpstr>
      <vt:lpstr>Arial Black</vt:lpstr>
      <vt:lpstr>Arial</vt:lpstr>
      <vt:lpstr>Fjalla One</vt:lpstr>
      <vt:lpstr>Franklin Gothic Heavy</vt:lpstr>
      <vt:lpstr>Source Sans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A bus</dc:title>
  <dc:subject>PptxGenJS Presentation</dc:subject>
  <dc:creator>Pitch Software GmbH</dc:creator>
  <cp:lastModifiedBy>SSAFY</cp:lastModifiedBy>
  <cp:revision>24</cp:revision>
  <dcterms:created xsi:type="dcterms:W3CDTF">2023-07-27T05:57:47Z</dcterms:created>
  <dcterms:modified xsi:type="dcterms:W3CDTF">2023-07-28T00:30:11Z</dcterms:modified>
</cp:coreProperties>
</file>